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1"/>
  </p:sldMasterIdLst>
  <p:notesMasterIdLst>
    <p:notesMasterId r:id="rId63"/>
  </p:notesMasterIdLst>
  <p:sldIdLst>
    <p:sldId id="256" r:id="rId42"/>
    <p:sldId id="1281" r:id="rId43"/>
    <p:sldId id="2134805436" r:id="rId44"/>
    <p:sldId id="2134805434" r:id="rId45"/>
    <p:sldId id="275" r:id="rId46"/>
    <p:sldId id="1471" r:id="rId47"/>
    <p:sldId id="1501" r:id="rId48"/>
    <p:sldId id="1502" r:id="rId49"/>
    <p:sldId id="1503" r:id="rId50"/>
    <p:sldId id="1505" r:id="rId51"/>
    <p:sldId id="1507" r:id="rId52"/>
    <p:sldId id="1504" r:id="rId53"/>
    <p:sldId id="1506" r:id="rId54"/>
    <p:sldId id="1498" r:id="rId55"/>
    <p:sldId id="1500" r:id="rId56"/>
    <p:sldId id="2134805437" r:id="rId57"/>
    <p:sldId id="263" r:id="rId58"/>
    <p:sldId id="281" r:id="rId59"/>
    <p:sldId id="602" r:id="rId60"/>
    <p:sldId id="600" r:id="rId61"/>
    <p:sldId id="259" r:id="rId62"/>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29131-8511-03E7-FB99-AB1D52569572}" name="Tim Pockney" initials="TP" userId="S::tim.pockney@zenzic.io::403a0a9e-1fee-49fd-a99c-fc941feac4e5" providerId="AD"/>
  <p188:author id="{7561DE41-7568-60D7-47CB-9825764D340C}" name="Mili Naik" initials="MN" userId="S::Mili.Naik@zenzic.io::826a5d14-6ab8-4f89-a6bd-0100fc09fbe5" providerId="AD"/>
  <p188:author id="{889CF964-69B5-9366-A041-13D6F1790DA1}" name="Teodora Demirova" initials="TD" userId="S::Teodora.Demirova@zenzic.io::2061ff80-e3bb-4129-9de6-1bb0f0803581" providerId="AD"/>
  <p188:author id="{F7BFE4D8-ED67-1100-AAE1-3160D2F195C4}" name="Bhavin Makwana" initials="BM" userId="S::Bhavin.Makwana@zenzic.io::248f9223-36ff-4f99-bed8-104f23d28c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3"/>
    <a:srgbClr val="010121"/>
    <a:srgbClr val="4BACC6"/>
    <a:srgbClr val="FCAA85"/>
    <a:srgbClr val="79BA55"/>
    <a:srgbClr val="F99B1C"/>
    <a:srgbClr val="000000"/>
    <a:srgbClr val="C60061"/>
    <a:srgbClr val="1C0047"/>
    <a:srgbClr val="78A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93175-8708-4908-B169-C50C0FC6196B}" v="529" dt="2024-06-13T08:54:23.1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23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1.xml"/><Relationship Id="rId47" Type="http://schemas.openxmlformats.org/officeDocument/2006/relationships/slide" Target="slides/slide6.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20.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customXml" Target="../customXml/item8.xml"/><Relationship Id="rId51" Type="http://schemas.openxmlformats.org/officeDocument/2006/relationships/slide" Target="slides/slide1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slideMaster" Target="slideMasters/slideMaster1.xml"/><Relationship Id="rId54" Type="http://schemas.openxmlformats.org/officeDocument/2006/relationships/slide" Target="slides/slide13.xml"/><Relationship Id="rId62"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9.xml"/><Relationship Id="rId55"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A09542-FC5E-4832-89B1-5BD43823972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C115E9E6-8EF4-455B-8323-42C071DDC6CD}">
      <dgm:prSet phldrT="[Text]" custT="1"/>
      <dgm:spPr/>
      <dgm:t>
        <a:bodyPr/>
        <a:lstStyle/>
        <a:p>
          <a:r>
            <a:rPr lang="en-GB" sz="2000" dirty="0">
              <a:solidFill>
                <a:schemeClr val="accent4"/>
              </a:solidFill>
            </a:rPr>
            <a:t>Focus areas</a:t>
          </a:r>
        </a:p>
      </dgm:t>
    </dgm:pt>
    <dgm:pt modelId="{367218F6-7B8B-4917-BB5A-795EB0D351CA}" type="parTrans" cxnId="{E8705CB9-D148-43A3-8126-8F694AC163C0}">
      <dgm:prSet/>
      <dgm:spPr/>
      <dgm:t>
        <a:bodyPr/>
        <a:lstStyle/>
        <a:p>
          <a:endParaRPr lang="en-GB"/>
        </a:p>
      </dgm:t>
    </dgm:pt>
    <dgm:pt modelId="{B80AD165-FD89-4898-A430-D616B26AF450}" type="sibTrans" cxnId="{E8705CB9-D148-43A3-8126-8F694AC163C0}">
      <dgm:prSet/>
      <dgm:spPr/>
      <dgm:t>
        <a:bodyPr/>
        <a:lstStyle/>
        <a:p>
          <a:endParaRPr lang="en-GB"/>
        </a:p>
      </dgm:t>
    </dgm:pt>
    <dgm:pt modelId="{449CAB10-35F4-4808-B335-3285C2E6B219}">
      <dgm:prSet phldrT="[Text]"/>
      <dgm:spPr/>
      <dgm:t>
        <a:bodyPr/>
        <a:lstStyle/>
        <a:p>
          <a:r>
            <a:rPr lang="en-GB" dirty="0"/>
            <a:t>Horizontal mobility approach versus vertical product silos – composite portfolio approach</a:t>
          </a:r>
        </a:p>
      </dgm:t>
    </dgm:pt>
    <dgm:pt modelId="{5A7B3948-0C87-4728-A7A6-2E23FDC11669}" type="parTrans" cxnId="{42969473-DAF7-4271-9362-523C9957D6DF}">
      <dgm:prSet/>
      <dgm:spPr/>
      <dgm:t>
        <a:bodyPr/>
        <a:lstStyle/>
        <a:p>
          <a:endParaRPr lang="en-GB"/>
        </a:p>
      </dgm:t>
    </dgm:pt>
    <dgm:pt modelId="{86715AAB-16AF-42DF-92FE-5846C59060A1}" type="sibTrans" cxnId="{42969473-DAF7-4271-9362-523C9957D6DF}">
      <dgm:prSet/>
      <dgm:spPr/>
      <dgm:t>
        <a:bodyPr/>
        <a:lstStyle/>
        <a:p>
          <a:endParaRPr lang="en-GB"/>
        </a:p>
      </dgm:t>
    </dgm:pt>
    <dgm:pt modelId="{A29360C2-2EA9-482E-98E0-A0EB0053BFDF}">
      <dgm:prSet/>
      <dgm:spPr/>
      <dgm:t>
        <a:bodyPr/>
        <a:lstStyle/>
        <a:p>
          <a:r>
            <a:rPr lang="en-GB" dirty="0"/>
            <a:t>Co-creation flexibility with clients; not “selling” insurance, being a proactive business enablement strategic partner – mindset </a:t>
          </a:r>
        </a:p>
      </dgm:t>
    </dgm:pt>
    <dgm:pt modelId="{F0B431F7-76CC-426B-AA2E-CE90E847077B}" type="parTrans" cxnId="{F2D2EC47-A2A7-4732-94F4-66C799D995DE}">
      <dgm:prSet/>
      <dgm:spPr/>
      <dgm:t>
        <a:bodyPr/>
        <a:lstStyle/>
        <a:p>
          <a:endParaRPr lang="en-GB"/>
        </a:p>
      </dgm:t>
    </dgm:pt>
    <dgm:pt modelId="{97644FE2-E245-4281-BC7F-BD256A244B99}" type="sibTrans" cxnId="{F2D2EC47-A2A7-4732-94F4-66C799D995DE}">
      <dgm:prSet/>
      <dgm:spPr/>
      <dgm:t>
        <a:bodyPr/>
        <a:lstStyle/>
        <a:p>
          <a:endParaRPr lang="en-GB"/>
        </a:p>
      </dgm:t>
    </dgm:pt>
    <dgm:pt modelId="{E433AB0F-CDC8-46ED-8731-10A0F3D8B4BC}">
      <dgm:prSet/>
      <dgm:spPr/>
      <dgm:t>
        <a:bodyPr/>
        <a:lstStyle/>
        <a:p>
          <a:r>
            <a:rPr lang="en-GB" dirty="0"/>
            <a:t>Shifting from non-commercial R&amp;D, testing, mapping, proof-of-concept, trials etc. to (pre)commercial operations (public, private, passenger etc.).</a:t>
          </a:r>
        </a:p>
      </dgm:t>
    </dgm:pt>
    <dgm:pt modelId="{F93005C0-DFBE-44FD-8BC4-F7ABCDE96D8C}" type="parTrans" cxnId="{DB644DFD-545D-4F9F-87A2-CCDBA997B27A}">
      <dgm:prSet/>
      <dgm:spPr/>
      <dgm:t>
        <a:bodyPr/>
        <a:lstStyle/>
        <a:p>
          <a:endParaRPr lang="en-GB"/>
        </a:p>
      </dgm:t>
    </dgm:pt>
    <dgm:pt modelId="{03557F00-1DE4-4F66-A6A8-C6DC2A0B0EC6}" type="sibTrans" cxnId="{DB644DFD-545D-4F9F-87A2-CCDBA997B27A}">
      <dgm:prSet/>
      <dgm:spPr/>
      <dgm:t>
        <a:bodyPr/>
        <a:lstStyle/>
        <a:p>
          <a:endParaRPr lang="en-GB"/>
        </a:p>
      </dgm:t>
    </dgm:pt>
    <dgm:pt modelId="{83744ADB-96AA-41B3-A2A3-BCCFCB80A88B}">
      <dgm:prSet/>
      <dgm:spPr/>
      <dgm:t>
        <a:bodyPr/>
        <a:lstStyle/>
        <a:p>
          <a:r>
            <a:rPr lang="en-GB" dirty="0"/>
            <a:t>Public v Private v Hybrid domains, ODDs, industry adoption (e.g. industrial, passenger transit, public-private ecosystems)  </a:t>
          </a:r>
        </a:p>
      </dgm:t>
    </dgm:pt>
    <dgm:pt modelId="{0060DA34-7836-4214-99D3-3074CFAE0EDD}" type="parTrans" cxnId="{F79BFA29-C40C-4C97-953A-CB49DD8B054D}">
      <dgm:prSet/>
      <dgm:spPr/>
      <dgm:t>
        <a:bodyPr/>
        <a:lstStyle/>
        <a:p>
          <a:endParaRPr lang="en-GB"/>
        </a:p>
      </dgm:t>
    </dgm:pt>
    <dgm:pt modelId="{56F52242-E36A-40D5-B658-731BA336DA2D}" type="sibTrans" cxnId="{F79BFA29-C40C-4C97-953A-CB49DD8B054D}">
      <dgm:prSet/>
      <dgm:spPr/>
      <dgm:t>
        <a:bodyPr/>
        <a:lstStyle/>
        <a:p>
          <a:endParaRPr lang="en-GB"/>
        </a:p>
      </dgm:t>
    </dgm:pt>
    <dgm:pt modelId="{C498F32E-FC9D-4BA4-A27B-23607BE40C57}">
      <dgm:prSet/>
      <dgm:spPr/>
      <dgm:t>
        <a:bodyPr/>
        <a:lstStyle/>
        <a:p>
          <a:r>
            <a:rPr lang="en-GB" dirty="0"/>
            <a:t>Can only insure something which is legal</a:t>
          </a:r>
        </a:p>
      </dgm:t>
    </dgm:pt>
    <dgm:pt modelId="{711C7D7B-8AA6-4467-85B0-4224D560B7B1}" type="parTrans" cxnId="{4648E68E-E6A4-4D6F-B5D6-1442355D76CF}">
      <dgm:prSet/>
      <dgm:spPr/>
      <dgm:t>
        <a:bodyPr/>
        <a:lstStyle/>
        <a:p>
          <a:endParaRPr lang="en-GB"/>
        </a:p>
      </dgm:t>
    </dgm:pt>
    <dgm:pt modelId="{C21B6936-50F5-452C-9D14-A0121A9D158F}" type="sibTrans" cxnId="{4648E68E-E6A4-4D6F-B5D6-1442355D76CF}">
      <dgm:prSet/>
      <dgm:spPr/>
      <dgm:t>
        <a:bodyPr/>
        <a:lstStyle/>
        <a:p>
          <a:endParaRPr lang="en-GB"/>
        </a:p>
      </dgm:t>
    </dgm:pt>
    <dgm:pt modelId="{D694F681-BEDE-43DF-941B-A6D9087DF245}">
      <dgm:prSet/>
      <dgm:spPr/>
      <dgm:t>
        <a:bodyPr/>
        <a:lstStyle/>
        <a:p>
          <a:r>
            <a:rPr lang="en-GB" dirty="0"/>
            <a:t>Transition – (semi)automation towards full autonomy, a grey world and shifting tides</a:t>
          </a:r>
        </a:p>
      </dgm:t>
    </dgm:pt>
    <dgm:pt modelId="{22DB3DDC-89AD-4533-ABD2-5B4E1B6070B4}" type="parTrans" cxnId="{170301D0-6B2D-4F59-A14B-703ABA194040}">
      <dgm:prSet/>
      <dgm:spPr/>
      <dgm:t>
        <a:bodyPr/>
        <a:lstStyle/>
        <a:p>
          <a:endParaRPr lang="en-GB"/>
        </a:p>
      </dgm:t>
    </dgm:pt>
    <dgm:pt modelId="{48FA8E69-FBDD-4E73-B11C-1A15DB7D8FE4}" type="sibTrans" cxnId="{170301D0-6B2D-4F59-A14B-703ABA194040}">
      <dgm:prSet/>
      <dgm:spPr/>
      <dgm:t>
        <a:bodyPr/>
        <a:lstStyle/>
        <a:p>
          <a:endParaRPr lang="en-GB"/>
        </a:p>
      </dgm:t>
    </dgm:pt>
    <dgm:pt modelId="{8F0FEC89-62EA-407A-B029-7556DD9D8BE3}" type="pres">
      <dgm:prSet presAssocID="{ADA09542-FC5E-4832-89B1-5BD438239721}" presName="vert0" presStyleCnt="0">
        <dgm:presLayoutVars>
          <dgm:dir/>
          <dgm:animOne val="branch"/>
          <dgm:animLvl val="lvl"/>
        </dgm:presLayoutVars>
      </dgm:prSet>
      <dgm:spPr/>
    </dgm:pt>
    <dgm:pt modelId="{27812A63-FAD5-4969-8164-25C64FF2B6A1}" type="pres">
      <dgm:prSet presAssocID="{C115E9E6-8EF4-455B-8323-42C071DDC6CD}" presName="thickLine" presStyleLbl="alignNode1" presStyleIdx="0" presStyleCnt="1"/>
      <dgm:spPr/>
    </dgm:pt>
    <dgm:pt modelId="{81FADEBD-864C-4D22-9745-BAEF2A85CBDD}" type="pres">
      <dgm:prSet presAssocID="{C115E9E6-8EF4-455B-8323-42C071DDC6CD}" presName="horz1" presStyleCnt="0"/>
      <dgm:spPr/>
    </dgm:pt>
    <dgm:pt modelId="{3E3B6A18-A28A-4C92-92B0-1FDC04833DDE}" type="pres">
      <dgm:prSet presAssocID="{C115E9E6-8EF4-455B-8323-42C071DDC6CD}" presName="tx1" presStyleLbl="revTx" presStyleIdx="0" presStyleCnt="7"/>
      <dgm:spPr/>
    </dgm:pt>
    <dgm:pt modelId="{B6EFA8D1-7F14-4A7D-A0F8-2DA218ED558B}" type="pres">
      <dgm:prSet presAssocID="{C115E9E6-8EF4-455B-8323-42C071DDC6CD}" presName="vert1" presStyleCnt="0"/>
      <dgm:spPr/>
    </dgm:pt>
    <dgm:pt modelId="{D6A8C6E7-BB12-4627-84B2-D078016E041E}" type="pres">
      <dgm:prSet presAssocID="{449CAB10-35F4-4808-B335-3285C2E6B219}" presName="vertSpace2a" presStyleCnt="0"/>
      <dgm:spPr/>
    </dgm:pt>
    <dgm:pt modelId="{2197D35A-37C6-4C5C-A560-EC0745968C93}" type="pres">
      <dgm:prSet presAssocID="{449CAB10-35F4-4808-B335-3285C2E6B219}" presName="horz2" presStyleCnt="0"/>
      <dgm:spPr/>
    </dgm:pt>
    <dgm:pt modelId="{2B8106B2-3549-43CA-A086-71676D9F5ABF}" type="pres">
      <dgm:prSet presAssocID="{449CAB10-35F4-4808-B335-3285C2E6B219}" presName="horzSpace2" presStyleCnt="0"/>
      <dgm:spPr/>
    </dgm:pt>
    <dgm:pt modelId="{45234522-CB23-42EC-B1BA-E4E96303AE72}" type="pres">
      <dgm:prSet presAssocID="{449CAB10-35F4-4808-B335-3285C2E6B219}" presName="tx2" presStyleLbl="revTx" presStyleIdx="1" presStyleCnt="7"/>
      <dgm:spPr/>
    </dgm:pt>
    <dgm:pt modelId="{205EE529-504C-4FBB-BF65-341F131BC9C0}" type="pres">
      <dgm:prSet presAssocID="{449CAB10-35F4-4808-B335-3285C2E6B219}" presName="vert2" presStyleCnt="0"/>
      <dgm:spPr/>
    </dgm:pt>
    <dgm:pt modelId="{537C91C2-2F4F-4829-A2F7-2F4E201A71D7}" type="pres">
      <dgm:prSet presAssocID="{449CAB10-35F4-4808-B335-3285C2E6B219}" presName="thinLine2b" presStyleLbl="callout" presStyleIdx="0" presStyleCnt="6"/>
      <dgm:spPr/>
    </dgm:pt>
    <dgm:pt modelId="{1363C6A2-6CA0-4FB5-ACA8-F5DCC012FF8E}" type="pres">
      <dgm:prSet presAssocID="{449CAB10-35F4-4808-B335-3285C2E6B219}" presName="vertSpace2b" presStyleCnt="0"/>
      <dgm:spPr/>
    </dgm:pt>
    <dgm:pt modelId="{702F436A-59E3-4D78-A51B-2ED77EBE461E}" type="pres">
      <dgm:prSet presAssocID="{A29360C2-2EA9-482E-98E0-A0EB0053BFDF}" presName="horz2" presStyleCnt="0"/>
      <dgm:spPr/>
    </dgm:pt>
    <dgm:pt modelId="{3C6C214B-B7CD-4CEA-8B11-42DC0A104702}" type="pres">
      <dgm:prSet presAssocID="{A29360C2-2EA9-482E-98E0-A0EB0053BFDF}" presName="horzSpace2" presStyleCnt="0"/>
      <dgm:spPr/>
    </dgm:pt>
    <dgm:pt modelId="{0F53FBD0-5A36-4772-ACDB-C169AAE7CC82}" type="pres">
      <dgm:prSet presAssocID="{A29360C2-2EA9-482E-98E0-A0EB0053BFDF}" presName="tx2" presStyleLbl="revTx" presStyleIdx="2" presStyleCnt="7"/>
      <dgm:spPr/>
    </dgm:pt>
    <dgm:pt modelId="{E436A3BF-EC07-407F-9CCB-0E05A03C8EEA}" type="pres">
      <dgm:prSet presAssocID="{A29360C2-2EA9-482E-98E0-A0EB0053BFDF}" presName="vert2" presStyleCnt="0"/>
      <dgm:spPr/>
    </dgm:pt>
    <dgm:pt modelId="{A40670AF-768A-40FB-AA9F-BD4E8EBB3C4C}" type="pres">
      <dgm:prSet presAssocID="{A29360C2-2EA9-482E-98E0-A0EB0053BFDF}" presName="thinLine2b" presStyleLbl="callout" presStyleIdx="1" presStyleCnt="6"/>
      <dgm:spPr/>
    </dgm:pt>
    <dgm:pt modelId="{0AF60FF6-DC3A-47A5-A920-443BBCC5ABED}" type="pres">
      <dgm:prSet presAssocID="{A29360C2-2EA9-482E-98E0-A0EB0053BFDF}" presName="vertSpace2b" presStyleCnt="0"/>
      <dgm:spPr/>
    </dgm:pt>
    <dgm:pt modelId="{BB555E71-87E7-4E0D-A8E6-5ABD8DE57734}" type="pres">
      <dgm:prSet presAssocID="{E433AB0F-CDC8-46ED-8731-10A0F3D8B4BC}" presName="horz2" presStyleCnt="0"/>
      <dgm:spPr/>
    </dgm:pt>
    <dgm:pt modelId="{0B44F64E-3D56-4FB1-8B8E-6002462359AF}" type="pres">
      <dgm:prSet presAssocID="{E433AB0F-CDC8-46ED-8731-10A0F3D8B4BC}" presName="horzSpace2" presStyleCnt="0"/>
      <dgm:spPr/>
    </dgm:pt>
    <dgm:pt modelId="{CAA893FD-91BB-4990-BDD1-03AB4C65B86A}" type="pres">
      <dgm:prSet presAssocID="{E433AB0F-CDC8-46ED-8731-10A0F3D8B4BC}" presName="tx2" presStyleLbl="revTx" presStyleIdx="3" presStyleCnt="7"/>
      <dgm:spPr/>
    </dgm:pt>
    <dgm:pt modelId="{A24338D8-90D1-4F25-9315-2EC29341C981}" type="pres">
      <dgm:prSet presAssocID="{E433AB0F-CDC8-46ED-8731-10A0F3D8B4BC}" presName="vert2" presStyleCnt="0"/>
      <dgm:spPr/>
    </dgm:pt>
    <dgm:pt modelId="{59BC50F6-6C9F-45D3-8AF5-09CEDCBEACD5}" type="pres">
      <dgm:prSet presAssocID="{E433AB0F-CDC8-46ED-8731-10A0F3D8B4BC}" presName="thinLine2b" presStyleLbl="callout" presStyleIdx="2" presStyleCnt="6"/>
      <dgm:spPr/>
    </dgm:pt>
    <dgm:pt modelId="{323D2D09-2409-469C-B7C4-75AFBA8089BC}" type="pres">
      <dgm:prSet presAssocID="{E433AB0F-CDC8-46ED-8731-10A0F3D8B4BC}" presName="vertSpace2b" presStyleCnt="0"/>
      <dgm:spPr/>
    </dgm:pt>
    <dgm:pt modelId="{6FE8FA41-16FD-4FD9-ACE8-4B1611FE47DA}" type="pres">
      <dgm:prSet presAssocID="{83744ADB-96AA-41B3-A2A3-BCCFCB80A88B}" presName="horz2" presStyleCnt="0"/>
      <dgm:spPr/>
    </dgm:pt>
    <dgm:pt modelId="{5E651670-8134-4074-B6B4-AFA824B1722D}" type="pres">
      <dgm:prSet presAssocID="{83744ADB-96AA-41B3-A2A3-BCCFCB80A88B}" presName="horzSpace2" presStyleCnt="0"/>
      <dgm:spPr/>
    </dgm:pt>
    <dgm:pt modelId="{C99C85B4-0E2B-4ABC-B3E0-72FFC44B38DC}" type="pres">
      <dgm:prSet presAssocID="{83744ADB-96AA-41B3-A2A3-BCCFCB80A88B}" presName="tx2" presStyleLbl="revTx" presStyleIdx="4" presStyleCnt="7"/>
      <dgm:spPr/>
    </dgm:pt>
    <dgm:pt modelId="{2D13B178-6008-42A7-9930-607CD5655830}" type="pres">
      <dgm:prSet presAssocID="{83744ADB-96AA-41B3-A2A3-BCCFCB80A88B}" presName="vert2" presStyleCnt="0"/>
      <dgm:spPr/>
    </dgm:pt>
    <dgm:pt modelId="{7E47270A-2302-451D-A2CA-9F3A529FA5E4}" type="pres">
      <dgm:prSet presAssocID="{83744ADB-96AA-41B3-A2A3-BCCFCB80A88B}" presName="thinLine2b" presStyleLbl="callout" presStyleIdx="3" presStyleCnt="6"/>
      <dgm:spPr/>
    </dgm:pt>
    <dgm:pt modelId="{4AB88743-F652-4F2D-ABE6-CDBCFFB90D9B}" type="pres">
      <dgm:prSet presAssocID="{83744ADB-96AA-41B3-A2A3-BCCFCB80A88B}" presName="vertSpace2b" presStyleCnt="0"/>
      <dgm:spPr/>
    </dgm:pt>
    <dgm:pt modelId="{35EED207-A020-4163-9380-0B42F4AFEC30}" type="pres">
      <dgm:prSet presAssocID="{C498F32E-FC9D-4BA4-A27B-23607BE40C57}" presName="horz2" presStyleCnt="0"/>
      <dgm:spPr/>
    </dgm:pt>
    <dgm:pt modelId="{8A80F5F5-84CB-4FBD-9F81-50F9AA60EE0C}" type="pres">
      <dgm:prSet presAssocID="{C498F32E-FC9D-4BA4-A27B-23607BE40C57}" presName="horzSpace2" presStyleCnt="0"/>
      <dgm:spPr/>
    </dgm:pt>
    <dgm:pt modelId="{F9AE605E-3C14-4378-B477-69EB00DF43E8}" type="pres">
      <dgm:prSet presAssocID="{C498F32E-FC9D-4BA4-A27B-23607BE40C57}" presName="tx2" presStyleLbl="revTx" presStyleIdx="5" presStyleCnt="7"/>
      <dgm:spPr/>
    </dgm:pt>
    <dgm:pt modelId="{41F7884A-D4C7-4381-A4EB-4051148BCEA2}" type="pres">
      <dgm:prSet presAssocID="{C498F32E-FC9D-4BA4-A27B-23607BE40C57}" presName="vert2" presStyleCnt="0"/>
      <dgm:spPr/>
    </dgm:pt>
    <dgm:pt modelId="{9C7B2A3A-E0FC-42E0-8A08-C83C99587594}" type="pres">
      <dgm:prSet presAssocID="{C498F32E-FC9D-4BA4-A27B-23607BE40C57}" presName="thinLine2b" presStyleLbl="callout" presStyleIdx="4" presStyleCnt="6"/>
      <dgm:spPr/>
    </dgm:pt>
    <dgm:pt modelId="{3146BB1D-7771-4685-A9BE-E0EB9FB92BE5}" type="pres">
      <dgm:prSet presAssocID="{C498F32E-FC9D-4BA4-A27B-23607BE40C57}" presName="vertSpace2b" presStyleCnt="0"/>
      <dgm:spPr/>
    </dgm:pt>
    <dgm:pt modelId="{D73BC89F-AE32-4D73-97B7-E0A8DDE0D0CD}" type="pres">
      <dgm:prSet presAssocID="{D694F681-BEDE-43DF-941B-A6D9087DF245}" presName="horz2" presStyleCnt="0"/>
      <dgm:spPr/>
    </dgm:pt>
    <dgm:pt modelId="{011D7CBC-202F-412A-B076-36613C810B39}" type="pres">
      <dgm:prSet presAssocID="{D694F681-BEDE-43DF-941B-A6D9087DF245}" presName="horzSpace2" presStyleCnt="0"/>
      <dgm:spPr/>
    </dgm:pt>
    <dgm:pt modelId="{30097008-612C-464D-96FA-1A5FDA3F5294}" type="pres">
      <dgm:prSet presAssocID="{D694F681-BEDE-43DF-941B-A6D9087DF245}" presName="tx2" presStyleLbl="revTx" presStyleIdx="6" presStyleCnt="7"/>
      <dgm:spPr/>
    </dgm:pt>
    <dgm:pt modelId="{35749ECD-94F9-45B8-BC53-45D06F11158B}" type="pres">
      <dgm:prSet presAssocID="{D694F681-BEDE-43DF-941B-A6D9087DF245}" presName="vert2" presStyleCnt="0"/>
      <dgm:spPr/>
    </dgm:pt>
    <dgm:pt modelId="{C4D262B3-C3B4-4C45-A905-92BE9299636D}" type="pres">
      <dgm:prSet presAssocID="{D694F681-BEDE-43DF-941B-A6D9087DF245}" presName="thinLine2b" presStyleLbl="callout" presStyleIdx="5" presStyleCnt="6"/>
      <dgm:spPr/>
    </dgm:pt>
    <dgm:pt modelId="{35F85FC1-4AEA-4134-8BF4-0F65BAE1C03C}" type="pres">
      <dgm:prSet presAssocID="{D694F681-BEDE-43DF-941B-A6D9087DF245}" presName="vertSpace2b" presStyleCnt="0"/>
      <dgm:spPr/>
    </dgm:pt>
  </dgm:ptLst>
  <dgm:cxnLst>
    <dgm:cxn modelId="{F79BFA29-C40C-4C97-953A-CB49DD8B054D}" srcId="{C115E9E6-8EF4-455B-8323-42C071DDC6CD}" destId="{83744ADB-96AA-41B3-A2A3-BCCFCB80A88B}" srcOrd="3" destOrd="0" parTransId="{0060DA34-7836-4214-99D3-3074CFAE0EDD}" sibTransId="{56F52242-E36A-40D5-B658-731BA336DA2D}"/>
    <dgm:cxn modelId="{F149862B-67D2-45BF-A681-954EE5B1077D}" type="presOf" srcId="{A29360C2-2EA9-482E-98E0-A0EB0053BFDF}" destId="{0F53FBD0-5A36-4772-ACDB-C169AAE7CC82}" srcOrd="0" destOrd="0" presId="urn:microsoft.com/office/officeart/2008/layout/LinedList"/>
    <dgm:cxn modelId="{D65E1F3D-949C-48DA-BB2B-0CE3B9F9DDB6}" type="presOf" srcId="{449CAB10-35F4-4808-B335-3285C2E6B219}" destId="{45234522-CB23-42EC-B1BA-E4E96303AE72}" srcOrd="0" destOrd="0" presId="urn:microsoft.com/office/officeart/2008/layout/LinedList"/>
    <dgm:cxn modelId="{F2D2EC47-A2A7-4732-94F4-66C799D995DE}" srcId="{C115E9E6-8EF4-455B-8323-42C071DDC6CD}" destId="{A29360C2-2EA9-482E-98E0-A0EB0053BFDF}" srcOrd="1" destOrd="0" parTransId="{F0B431F7-76CC-426B-AA2E-CE90E847077B}" sibTransId="{97644FE2-E245-4281-BC7F-BD256A244B99}"/>
    <dgm:cxn modelId="{42969473-DAF7-4271-9362-523C9957D6DF}" srcId="{C115E9E6-8EF4-455B-8323-42C071DDC6CD}" destId="{449CAB10-35F4-4808-B335-3285C2E6B219}" srcOrd="0" destOrd="0" parTransId="{5A7B3948-0C87-4728-A7A6-2E23FDC11669}" sibTransId="{86715AAB-16AF-42DF-92FE-5846C59060A1}"/>
    <dgm:cxn modelId="{1D530475-A224-4E31-B671-0ABC788F2BCA}" type="presOf" srcId="{83744ADB-96AA-41B3-A2A3-BCCFCB80A88B}" destId="{C99C85B4-0E2B-4ABC-B3E0-72FFC44B38DC}" srcOrd="0" destOrd="0" presId="urn:microsoft.com/office/officeart/2008/layout/LinedList"/>
    <dgm:cxn modelId="{0E6F8C57-4FDA-4C1E-A9E0-AC6A20DB0ECD}" type="presOf" srcId="{E433AB0F-CDC8-46ED-8731-10A0F3D8B4BC}" destId="{CAA893FD-91BB-4990-BDD1-03AB4C65B86A}" srcOrd="0" destOrd="0" presId="urn:microsoft.com/office/officeart/2008/layout/LinedList"/>
    <dgm:cxn modelId="{289C3F78-5D16-47FD-AC9E-71414F3936BD}" type="presOf" srcId="{C115E9E6-8EF4-455B-8323-42C071DDC6CD}" destId="{3E3B6A18-A28A-4C92-92B0-1FDC04833DDE}" srcOrd="0" destOrd="0" presId="urn:microsoft.com/office/officeart/2008/layout/LinedList"/>
    <dgm:cxn modelId="{4648E68E-E6A4-4D6F-B5D6-1442355D76CF}" srcId="{C115E9E6-8EF4-455B-8323-42C071DDC6CD}" destId="{C498F32E-FC9D-4BA4-A27B-23607BE40C57}" srcOrd="4" destOrd="0" parTransId="{711C7D7B-8AA6-4467-85B0-4224D560B7B1}" sibTransId="{C21B6936-50F5-452C-9D14-A0121A9D158F}"/>
    <dgm:cxn modelId="{6CBAD598-D5B4-49FF-82FF-A029292C03D0}" type="presOf" srcId="{D694F681-BEDE-43DF-941B-A6D9087DF245}" destId="{30097008-612C-464D-96FA-1A5FDA3F5294}" srcOrd="0" destOrd="0" presId="urn:microsoft.com/office/officeart/2008/layout/LinedList"/>
    <dgm:cxn modelId="{E8705CB9-D148-43A3-8126-8F694AC163C0}" srcId="{ADA09542-FC5E-4832-89B1-5BD438239721}" destId="{C115E9E6-8EF4-455B-8323-42C071DDC6CD}" srcOrd="0" destOrd="0" parTransId="{367218F6-7B8B-4917-BB5A-795EB0D351CA}" sibTransId="{B80AD165-FD89-4898-A430-D616B26AF450}"/>
    <dgm:cxn modelId="{170301D0-6B2D-4F59-A14B-703ABA194040}" srcId="{C115E9E6-8EF4-455B-8323-42C071DDC6CD}" destId="{D694F681-BEDE-43DF-941B-A6D9087DF245}" srcOrd="5" destOrd="0" parTransId="{22DB3DDC-89AD-4533-ABD2-5B4E1B6070B4}" sibTransId="{48FA8E69-FBDD-4E73-B11C-1A15DB7D8FE4}"/>
    <dgm:cxn modelId="{49C3CDEF-EE82-430C-AA3E-0147195AE925}" type="presOf" srcId="{C498F32E-FC9D-4BA4-A27B-23607BE40C57}" destId="{F9AE605E-3C14-4378-B477-69EB00DF43E8}" srcOrd="0" destOrd="0" presId="urn:microsoft.com/office/officeart/2008/layout/LinedList"/>
    <dgm:cxn modelId="{2C2E39F8-1E90-4706-806B-8FD0280759E9}" type="presOf" srcId="{ADA09542-FC5E-4832-89B1-5BD438239721}" destId="{8F0FEC89-62EA-407A-B029-7556DD9D8BE3}" srcOrd="0" destOrd="0" presId="urn:microsoft.com/office/officeart/2008/layout/LinedList"/>
    <dgm:cxn modelId="{DB644DFD-545D-4F9F-87A2-CCDBA997B27A}" srcId="{C115E9E6-8EF4-455B-8323-42C071DDC6CD}" destId="{E433AB0F-CDC8-46ED-8731-10A0F3D8B4BC}" srcOrd="2" destOrd="0" parTransId="{F93005C0-DFBE-44FD-8BC4-F7ABCDE96D8C}" sibTransId="{03557F00-1DE4-4F66-A6A8-C6DC2A0B0EC6}"/>
    <dgm:cxn modelId="{239AE2EC-59F7-4DBF-AD6D-1D4EB7FEDF65}" type="presParOf" srcId="{8F0FEC89-62EA-407A-B029-7556DD9D8BE3}" destId="{27812A63-FAD5-4969-8164-25C64FF2B6A1}" srcOrd="0" destOrd="0" presId="urn:microsoft.com/office/officeart/2008/layout/LinedList"/>
    <dgm:cxn modelId="{FD24F8AB-C9CF-4FF2-A43D-ED6A492E2D5D}" type="presParOf" srcId="{8F0FEC89-62EA-407A-B029-7556DD9D8BE3}" destId="{81FADEBD-864C-4D22-9745-BAEF2A85CBDD}" srcOrd="1" destOrd="0" presId="urn:microsoft.com/office/officeart/2008/layout/LinedList"/>
    <dgm:cxn modelId="{FBF12D0E-D662-4848-9E77-E1C3901EB4BE}" type="presParOf" srcId="{81FADEBD-864C-4D22-9745-BAEF2A85CBDD}" destId="{3E3B6A18-A28A-4C92-92B0-1FDC04833DDE}" srcOrd="0" destOrd="0" presId="urn:microsoft.com/office/officeart/2008/layout/LinedList"/>
    <dgm:cxn modelId="{7C8BCF86-5CDB-477C-9E11-90FA664A1253}" type="presParOf" srcId="{81FADEBD-864C-4D22-9745-BAEF2A85CBDD}" destId="{B6EFA8D1-7F14-4A7D-A0F8-2DA218ED558B}" srcOrd="1" destOrd="0" presId="urn:microsoft.com/office/officeart/2008/layout/LinedList"/>
    <dgm:cxn modelId="{D98E2A92-8B66-4C2D-84ED-2C3CE9FA95D7}" type="presParOf" srcId="{B6EFA8D1-7F14-4A7D-A0F8-2DA218ED558B}" destId="{D6A8C6E7-BB12-4627-84B2-D078016E041E}" srcOrd="0" destOrd="0" presId="urn:microsoft.com/office/officeart/2008/layout/LinedList"/>
    <dgm:cxn modelId="{C7C1D5EE-56C6-4FBE-B06D-EF7CA9290499}" type="presParOf" srcId="{B6EFA8D1-7F14-4A7D-A0F8-2DA218ED558B}" destId="{2197D35A-37C6-4C5C-A560-EC0745968C93}" srcOrd="1" destOrd="0" presId="urn:microsoft.com/office/officeart/2008/layout/LinedList"/>
    <dgm:cxn modelId="{40D745D9-E351-499E-B188-80B49E350795}" type="presParOf" srcId="{2197D35A-37C6-4C5C-A560-EC0745968C93}" destId="{2B8106B2-3549-43CA-A086-71676D9F5ABF}" srcOrd="0" destOrd="0" presId="urn:microsoft.com/office/officeart/2008/layout/LinedList"/>
    <dgm:cxn modelId="{D39DFEE9-6CEB-4542-9EEE-834B06872030}" type="presParOf" srcId="{2197D35A-37C6-4C5C-A560-EC0745968C93}" destId="{45234522-CB23-42EC-B1BA-E4E96303AE72}" srcOrd="1" destOrd="0" presId="urn:microsoft.com/office/officeart/2008/layout/LinedList"/>
    <dgm:cxn modelId="{23FD2F8D-89DC-4FA2-B17E-F7FE79868CDC}" type="presParOf" srcId="{2197D35A-37C6-4C5C-A560-EC0745968C93}" destId="{205EE529-504C-4FBB-BF65-341F131BC9C0}" srcOrd="2" destOrd="0" presId="urn:microsoft.com/office/officeart/2008/layout/LinedList"/>
    <dgm:cxn modelId="{00AE45F5-F326-46E1-9CB2-B043EF80D774}" type="presParOf" srcId="{B6EFA8D1-7F14-4A7D-A0F8-2DA218ED558B}" destId="{537C91C2-2F4F-4829-A2F7-2F4E201A71D7}" srcOrd="2" destOrd="0" presId="urn:microsoft.com/office/officeart/2008/layout/LinedList"/>
    <dgm:cxn modelId="{CD436015-A450-4E35-AF01-931B71106452}" type="presParOf" srcId="{B6EFA8D1-7F14-4A7D-A0F8-2DA218ED558B}" destId="{1363C6A2-6CA0-4FB5-ACA8-F5DCC012FF8E}" srcOrd="3" destOrd="0" presId="urn:microsoft.com/office/officeart/2008/layout/LinedList"/>
    <dgm:cxn modelId="{D4E3E666-78CF-4CB0-9079-3522D36858AC}" type="presParOf" srcId="{B6EFA8D1-7F14-4A7D-A0F8-2DA218ED558B}" destId="{702F436A-59E3-4D78-A51B-2ED77EBE461E}" srcOrd="4" destOrd="0" presId="urn:microsoft.com/office/officeart/2008/layout/LinedList"/>
    <dgm:cxn modelId="{730F6D32-7738-4443-B13C-118A1BDEA28D}" type="presParOf" srcId="{702F436A-59E3-4D78-A51B-2ED77EBE461E}" destId="{3C6C214B-B7CD-4CEA-8B11-42DC0A104702}" srcOrd="0" destOrd="0" presId="urn:microsoft.com/office/officeart/2008/layout/LinedList"/>
    <dgm:cxn modelId="{6C442F8A-05AA-4DE7-94FD-205FADDA953F}" type="presParOf" srcId="{702F436A-59E3-4D78-A51B-2ED77EBE461E}" destId="{0F53FBD0-5A36-4772-ACDB-C169AAE7CC82}" srcOrd="1" destOrd="0" presId="urn:microsoft.com/office/officeart/2008/layout/LinedList"/>
    <dgm:cxn modelId="{90930D96-EE42-4727-B532-5AE118A42BA6}" type="presParOf" srcId="{702F436A-59E3-4D78-A51B-2ED77EBE461E}" destId="{E436A3BF-EC07-407F-9CCB-0E05A03C8EEA}" srcOrd="2" destOrd="0" presId="urn:microsoft.com/office/officeart/2008/layout/LinedList"/>
    <dgm:cxn modelId="{B271DCE1-F9FC-499A-AC93-423606F4F32B}" type="presParOf" srcId="{B6EFA8D1-7F14-4A7D-A0F8-2DA218ED558B}" destId="{A40670AF-768A-40FB-AA9F-BD4E8EBB3C4C}" srcOrd="5" destOrd="0" presId="urn:microsoft.com/office/officeart/2008/layout/LinedList"/>
    <dgm:cxn modelId="{71811D12-0D36-4A89-B47E-1331009E403A}" type="presParOf" srcId="{B6EFA8D1-7F14-4A7D-A0F8-2DA218ED558B}" destId="{0AF60FF6-DC3A-47A5-A920-443BBCC5ABED}" srcOrd="6" destOrd="0" presId="urn:microsoft.com/office/officeart/2008/layout/LinedList"/>
    <dgm:cxn modelId="{26856F13-E5DB-46C9-A475-A12371C53AD5}" type="presParOf" srcId="{B6EFA8D1-7F14-4A7D-A0F8-2DA218ED558B}" destId="{BB555E71-87E7-4E0D-A8E6-5ABD8DE57734}" srcOrd="7" destOrd="0" presId="urn:microsoft.com/office/officeart/2008/layout/LinedList"/>
    <dgm:cxn modelId="{1211BA25-71E2-4891-BDF0-0B428CCA9948}" type="presParOf" srcId="{BB555E71-87E7-4E0D-A8E6-5ABD8DE57734}" destId="{0B44F64E-3D56-4FB1-8B8E-6002462359AF}" srcOrd="0" destOrd="0" presId="urn:microsoft.com/office/officeart/2008/layout/LinedList"/>
    <dgm:cxn modelId="{84B14E31-9474-42CF-AB43-2105C7B0D63B}" type="presParOf" srcId="{BB555E71-87E7-4E0D-A8E6-5ABD8DE57734}" destId="{CAA893FD-91BB-4990-BDD1-03AB4C65B86A}" srcOrd="1" destOrd="0" presId="urn:microsoft.com/office/officeart/2008/layout/LinedList"/>
    <dgm:cxn modelId="{1A60C652-E4E6-4CE9-98E6-94766A5B7390}" type="presParOf" srcId="{BB555E71-87E7-4E0D-A8E6-5ABD8DE57734}" destId="{A24338D8-90D1-4F25-9315-2EC29341C981}" srcOrd="2" destOrd="0" presId="urn:microsoft.com/office/officeart/2008/layout/LinedList"/>
    <dgm:cxn modelId="{38C86527-39B4-4994-A975-E9A2DC721DC1}" type="presParOf" srcId="{B6EFA8D1-7F14-4A7D-A0F8-2DA218ED558B}" destId="{59BC50F6-6C9F-45D3-8AF5-09CEDCBEACD5}" srcOrd="8" destOrd="0" presId="urn:microsoft.com/office/officeart/2008/layout/LinedList"/>
    <dgm:cxn modelId="{1A3ECD26-ADE9-4292-9305-44051465F08F}" type="presParOf" srcId="{B6EFA8D1-7F14-4A7D-A0F8-2DA218ED558B}" destId="{323D2D09-2409-469C-B7C4-75AFBA8089BC}" srcOrd="9" destOrd="0" presId="urn:microsoft.com/office/officeart/2008/layout/LinedList"/>
    <dgm:cxn modelId="{E5A6A29C-341C-4E5B-ABDF-DECA4F8FA3FB}" type="presParOf" srcId="{B6EFA8D1-7F14-4A7D-A0F8-2DA218ED558B}" destId="{6FE8FA41-16FD-4FD9-ACE8-4B1611FE47DA}" srcOrd="10" destOrd="0" presId="urn:microsoft.com/office/officeart/2008/layout/LinedList"/>
    <dgm:cxn modelId="{6C369BFE-0679-4A7A-877D-F86698420A48}" type="presParOf" srcId="{6FE8FA41-16FD-4FD9-ACE8-4B1611FE47DA}" destId="{5E651670-8134-4074-B6B4-AFA824B1722D}" srcOrd="0" destOrd="0" presId="urn:microsoft.com/office/officeart/2008/layout/LinedList"/>
    <dgm:cxn modelId="{351155AB-A419-4F77-A736-A232054925E0}" type="presParOf" srcId="{6FE8FA41-16FD-4FD9-ACE8-4B1611FE47DA}" destId="{C99C85B4-0E2B-4ABC-B3E0-72FFC44B38DC}" srcOrd="1" destOrd="0" presId="urn:microsoft.com/office/officeart/2008/layout/LinedList"/>
    <dgm:cxn modelId="{C59B7E82-7D3D-439C-A8B9-DD8B6760CE47}" type="presParOf" srcId="{6FE8FA41-16FD-4FD9-ACE8-4B1611FE47DA}" destId="{2D13B178-6008-42A7-9930-607CD5655830}" srcOrd="2" destOrd="0" presId="urn:microsoft.com/office/officeart/2008/layout/LinedList"/>
    <dgm:cxn modelId="{B6DBB94F-D64A-4AEC-9316-00B3DA3DD764}" type="presParOf" srcId="{B6EFA8D1-7F14-4A7D-A0F8-2DA218ED558B}" destId="{7E47270A-2302-451D-A2CA-9F3A529FA5E4}" srcOrd="11" destOrd="0" presId="urn:microsoft.com/office/officeart/2008/layout/LinedList"/>
    <dgm:cxn modelId="{395B55A2-DF4B-437B-9345-6CB8FFFCD211}" type="presParOf" srcId="{B6EFA8D1-7F14-4A7D-A0F8-2DA218ED558B}" destId="{4AB88743-F652-4F2D-ABE6-CDBCFFB90D9B}" srcOrd="12" destOrd="0" presId="urn:microsoft.com/office/officeart/2008/layout/LinedList"/>
    <dgm:cxn modelId="{4E7A3AD8-59BC-4C6B-ADC7-0C5D985052B6}" type="presParOf" srcId="{B6EFA8D1-7F14-4A7D-A0F8-2DA218ED558B}" destId="{35EED207-A020-4163-9380-0B42F4AFEC30}" srcOrd="13" destOrd="0" presId="urn:microsoft.com/office/officeart/2008/layout/LinedList"/>
    <dgm:cxn modelId="{837ED2BE-CE04-4BE1-BF6A-36BB454BA8AC}" type="presParOf" srcId="{35EED207-A020-4163-9380-0B42F4AFEC30}" destId="{8A80F5F5-84CB-4FBD-9F81-50F9AA60EE0C}" srcOrd="0" destOrd="0" presId="urn:microsoft.com/office/officeart/2008/layout/LinedList"/>
    <dgm:cxn modelId="{EAA4981E-35B3-40F0-83C1-3C1B99EC53A6}" type="presParOf" srcId="{35EED207-A020-4163-9380-0B42F4AFEC30}" destId="{F9AE605E-3C14-4378-B477-69EB00DF43E8}" srcOrd="1" destOrd="0" presId="urn:microsoft.com/office/officeart/2008/layout/LinedList"/>
    <dgm:cxn modelId="{C4121B5B-1F90-4B4A-9CC7-BF8D01A897FD}" type="presParOf" srcId="{35EED207-A020-4163-9380-0B42F4AFEC30}" destId="{41F7884A-D4C7-4381-A4EB-4051148BCEA2}" srcOrd="2" destOrd="0" presId="urn:microsoft.com/office/officeart/2008/layout/LinedList"/>
    <dgm:cxn modelId="{BB1A6B69-2E75-4205-A2A2-B65C87D54562}" type="presParOf" srcId="{B6EFA8D1-7F14-4A7D-A0F8-2DA218ED558B}" destId="{9C7B2A3A-E0FC-42E0-8A08-C83C99587594}" srcOrd="14" destOrd="0" presId="urn:microsoft.com/office/officeart/2008/layout/LinedList"/>
    <dgm:cxn modelId="{B6E2FAE4-4129-469B-ABCF-836D88DB1C83}" type="presParOf" srcId="{B6EFA8D1-7F14-4A7D-A0F8-2DA218ED558B}" destId="{3146BB1D-7771-4685-A9BE-E0EB9FB92BE5}" srcOrd="15" destOrd="0" presId="urn:microsoft.com/office/officeart/2008/layout/LinedList"/>
    <dgm:cxn modelId="{14BCD784-4797-46A7-BC60-B28413689010}" type="presParOf" srcId="{B6EFA8D1-7F14-4A7D-A0F8-2DA218ED558B}" destId="{D73BC89F-AE32-4D73-97B7-E0A8DDE0D0CD}" srcOrd="16" destOrd="0" presId="urn:microsoft.com/office/officeart/2008/layout/LinedList"/>
    <dgm:cxn modelId="{50EBB2AD-CBA7-4C5B-9337-E69CAD0300C9}" type="presParOf" srcId="{D73BC89F-AE32-4D73-97B7-E0A8DDE0D0CD}" destId="{011D7CBC-202F-412A-B076-36613C810B39}" srcOrd="0" destOrd="0" presId="urn:microsoft.com/office/officeart/2008/layout/LinedList"/>
    <dgm:cxn modelId="{C38EC60C-282F-418E-886B-8A1F02398678}" type="presParOf" srcId="{D73BC89F-AE32-4D73-97B7-E0A8DDE0D0CD}" destId="{30097008-612C-464D-96FA-1A5FDA3F5294}" srcOrd="1" destOrd="0" presId="urn:microsoft.com/office/officeart/2008/layout/LinedList"/>
    <dgm:cxn modelId="{58FE26D3-4E09-4BF2-A73D-E10C96CAE3E0}" type="presParOf" srcId="{D73BC89F-AE32-4D73-97B7-E0A8DDE0D0CD}" destId="{35749ECD-94F9-45B8-BC53-45D06F11158B}" srcOrd="2" destOrd="0" presId="urn:microsoft.com/office/officeart/2008/layout/LinedList"/>
    <dgm:cxn modelId="{2646D282-7AA1-473B-9F2C-6115B847CE0C}" type="presParOf" srcId="{B6EFA8D1-7F14-4A7D-A0F8-2DA218ED558B}" destId="{C4D262B3-C3B4-4C45-A905-92BE9299636D}" srcOrd="17" destOrd="0" presId="urn:microsoft.com/office/officeart/2008/layout/LinedList"/>
    <dgm:cxn modelId="{F2C9E2A3-FCFC-4FD5-BEE0-A5B41D56103A}" type="presParOf" srcId="{B6EFA8D1-7F14-4A7D-A0F8-2DA218ED558B}" destId="{35F85FC1-4AEA-4134-8BF4-0F65BAE1C03C}"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6DE33-C673-45ED-8952-CE6EA21D25F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8016A4C0-98F0-4CF7-B82A-5FF8DAC67001}">
      <dgm:prSet phldrT="[Text]"/>
      <dgm:spPr/>
      <dgm:t>
        <a:bodyPr/>
        <a:lstStyle/>
        <a:p>
          <a:r>
            <a:rPr lang="en-GB" dirty="0"/>
            <a:t>Separate insurance products (silos) do not work well for New Mobility </a:t>
          </a:r>
          <a:r>
            <a:rPr lang="en-GB" dirty="0">
              <a:sym typeface="Wingdings" panose="05000000000000000000" pitchFamily="2" charset="2"/>
            </a:rPr>
            <a:t> require solutions-based approach on a co-creation basis</a:t>
          </a:r>
          <a:endParaRPr lang="en-GB" dirty="0"/>
        </a:p>
      </dgm:t>
    </dgm:pt>
    <dgm:pt modelId="{8B2AF314-A089-495C-89A7-9A9C5D09CBE5}" type="parTrans" cxnId="{57289364-2ACF-4CA0-A745-208D94BFD23F}">
      <dgm:prSet/>
      <dgm:spPr/>
      <dgm:t>
        <a:bodyPr/>
        <a:lstStyle/>
        <a:p>
          <a:endParaRPr lang="en-GB"/>
        </a:p>
      </dgm:t>
    </dgm:pt>
    <dgm:pt modelId="{709E4296-3EFE-4D9C-88D1-50D49DD74ADC}" type="sibTrans" cxnId="{57289364-2ACF-4CA0-A745-208D94BFD23F}">
      <dgm:prSet/>
      <dgm:spPr/>
      <dgm:t>
        <a:bodyPr/>
        <a:lstStyle/>
        <a:p>
          <a:endParaRPr lang="en-GB"/>
        </a:p>
      </dgm:t>
    </dgm:pt>
    <dgm:pt modelId="{4231768A-4936-4D3C-B945-A7125DB02EEC}">
      <dgm:prSet phldrT="[Text]"/>
      <dgm:spPr/>
      <dgm:t>
        <a:bodyPr/>
        <a:lstStyle/>
        <a:p>
          <a:r>
            <a:rPr lang="en-GB" dirty="0"/>
            <a:t>Insurance follows laws and regulation, as well as its own contract/insurance legal frameworks; which present major technical challenges for AV deployments</a:t>
          </a:r>
        </a:p>
      </dgm:t>
    </dgm:pt>
    <dgm:pt modelId="{2A2AA5EC-1E75-4E68-AF45-06426ED70D7C}" type="parTrans" cxnId="{FC71BB76-7C40-4D42-A427-E3ACF9EB0652}">
      <dgm:prSet/>
      <dgm:spPr/>
      <dgm:t>
        <a:bodyPr/>
        <a:lstStyle/>
        <a:p>
          <a:endParaRPr lang="en-GB"/>
        </a:p>
      </dgm:t>
    </dgm:pt>
    <dgm:pt modelId="{A0FB4EF9-1B1C-4643-BC97-5D4A4E75A93C}" type="sibTrans" cxnId="{FC71BB76-7C40-4D42-A427-E3ACF9EB0652}">
      <dgm:prSet/>
      <dgm:spPr/>
      <dgm:t>
        <a:bodyPr/>
        <a:lstStyle/>
        <a:p>
          <a:endParaRPr lang="en-GB"/>
        </a:p>
      </dgm:t>
    </dgm:pt>
    <dgm:pt modelId="{C83EC6C3-29F2-4229-9922-CD258A30D3BA}">
      <dgm:prSet phldrT="[Text]"/>
      <dgm:spPr/>
      <dgm:t>
        <a:bodyPr/>
        <a:lstStyle/>
        <a:p>
          <a:r>
            <a:rPr lang="en-GB" dirty="0"/>
            <a:t>Disruptive innovations pick up significant press interest – events can be amplified significantly and create additional crises</a:t>
          </a:r>
        </a:p>
      </dgm:t>
    </dgm:pt>
    <dgm:pt modelId="{82A93897-6F71-4F53-BD1F-9BC46A82DACF}" type="parTrans" cxnId="{A9376803-C31C-4CB0-82B4-28BF9246A744}">
      <dgm:prSet/>
      <dgm:spPr/>
      <dgm:t>
        <a:bodyPr/>
        <a:lstStyle/>
        <a:p>
          <a:endParaRPr lang="en-GB"/>
        </a:p>
      </dgm:t>
    </dgm:pt>
    <dgm:pt modelId="{F4B9AF1A-77C2-4847-BE10-B62A49AE60A9}" type="sibTrans" cxnId="{A9376803-C31C-4CB0-82B4-28BF9246A744}">
      <dgm:prSet/>
      <dgm:spPr/>
      <dgm:t>
        <a:bodyPr/>
        <a:lstStyle/>
        <a:p>
          <a:endParaRPr lang="en-GB"/>
        </a:p>
      </dgm:t>
    </dgm:pt>
    <dgm:pt modelId="{E72692FF-7C57-4145-922E-C9EC75107CB6}">
      <dgm:prSet phldrT="[Text]"/>
      <dgm:spPr/>
      <dgm:t>
        <a:bodyPr/>
        <a:lstStyle/>
        <a:p>
          <a:r>
            <a:rPr lang="en-GB" dirty="0"/>
            <a:t>Insurers concerned about “nuclear verdicts” in USA and in general responses to AV incidents and resultant litigation – current legal uncertainty*</a:t>
          </a:r>
        </a:p>
      </dgm:t>
    </dgm:pt>
    <dgm:pt modelId="{D3AF069B-FFD4-4DDD-BF33-69D641C917C9}" type="parTrans" cxnId="{7FD3591A-B69F-40CB-88FF-D8281E162440}">
      <dgm:prSet/>
      <dgm:spPr/>
      <dgm:t>
        <a:bodyPr/>
        <a:lstStyle/>
        <a:p>
          <a:endParaRPr lang="en-GB"/>
        </a:p>
      </dgm:t>
    </dgm:pt>
    <dgm:pt modelId="{32075F76-FB6C-4DB5-A296-97DF34D2C8CF}" type="sibTrans" cxnId="{7FD3591A-B69F-40CB-88FF-D8281E162440}">
      <dgm:prSet/>
      <dgm:spPr/>
      <dgm:t>
        <a:bodyPr/>
        <a:lstStyle/>
        <a:p>
          <a:endParaRPr lang="en-GB"/>
        </a:p>
      </dgm:t>
    </dgm:pt>
    <dgm:pt modelId="{25DE681F-F572-4CD2-89D6-4CE6B69BD287}">
      <dgm:prSet phldrT="[Text]"/>
      <dgm:spPr/>
      <dgm:t>
        <a:bodyPr/>
        <a:lstStyle/>
        <a:p>
          <a:r>
            <a:rPr lang="en-GB" dirty="0"/>
            <a:t>Public perception key, as well as building trust in the technologies; and increasingly insurance support being considered as a key enabler here</a:t>
          </a:r>
        </a:p>
      </dgm:t>
    </dgm:pt>
    <dgm:pt modelId="{4BAB1DE7-7B71-450C-B6EB-74A16928FD0B}" type="parTrans" cxnId="{126370B4-CD5C-44DB-94FE-57B344203BA8}">
      <dgm:prSet/>
      <dgm:spPr/>
      <dgm:t>
        <a:bodyPr/>
        <a:lstStyle/>
        <a:p>
          <a:endParaRPr lang="en-GB"/>
        </a:p>
      </dgm:t>
    </dgm:pt>
    <dgm:pt modelId="{D81A8F90-C918-4404-AF5F-1D404A66C203}" type="sibTrans" cxnId="{126370B4-CD5C-44DB-94FE-57B344203BA8}">
      <dgm:prSet/>
      <dgm:spPr/>
      <dgm:t>
        <a:bodyPr/>
        <a:lstStyle/>
        <a:p>
          <a:endParaRPr lang="en-GB"/>
        </a:p>
      </dgm:t>
    </dgm:pt>
    <dgm:pt modelId="{3807EC16-B9C2-4971-A1ED-4F5FAD8D8D3C}">
      <dgm:prSet phldrT="[Text]"/>
      <dgm:spPr/>
      <dgm:t>
        <a:bodyPr/>
        <a:lstStyle/>
        <a:p>
          <a:r>
            <a:rPr lang="en-GB" dirty="0"/>
            <a:t>AVs will present major shifts in the liability landscape – coming to a general industry position on liability attachment/detachment and apportionment will be vital</a:t>
          </a:r>
        </a:p>
      </dgm:t>
    </dgm:pt>
    <dgm:pt modelId="{5943527D-81C8-4F40-965E-0066250ABC40}" type="parTrans" cxnId="{3F5A76EE-4F62-4623-BA88-901A4CC2CC6E}">
      <dgm:prSet/>
      <dgm:spPr/>
      <dgm:t>
        <a:bodyPr/>
        <a:lstStyle/>
        <a:p>
          <a:endParaRPr lang="en-GB"/>
        </a:p>
      </dgm:t>
    </dgm:pt>
    <dgm:pt modelId="{83546831-0B16-427A-8701-907CEC6CA632}" type="sibTrans" cxnId="{3F5A76EE-4F62-4623-BA88-901A4CC2CC6E}">
      <dgm:prSet/>
      <dgm:spPr/>
      <dgm:t>
        <a:bodyPr/>
        <a:lstStyle/>
        <a:p>
          <a:endParaRPr lang="en-GB"/>
        </a:p>
      </dgm:t>
    </dgm:pt>
    <dgm:pt modelId="{FED18BC9-4603-4A9B-9789-D24A3BDAF146}" type="pres">
      <dgm:prSet presAssocID="{7F46DE33-C673-45ED-8952-CE6EA21D25F0}" presName="Name0" presStyleCnt="0">
        <dgm:presLayoutVars>
          <dgm:chMax val="7"/>
          <dgm:chPref val="7"/>
          <dgm:dir/>
        </dgm:presLayoutVars>
      </dgm:prSet>
      <dgm:spPr/>
    </dgm:pt>
    <dgm:pt modelId="{2E484B10-3263-4521-8CE9-40D7AD9BED4B}" type="pres">
      <dgm:prSet presAssocID="{7F46DE33-C673-45ED-8952-CE6EA21D25F0}" presName="Name1" presStyleCnt="0"/>
      <dgm:spPr/>
    </dgm:pt>
    <dgm:pt modelId="{07752321-13AD-4283-B193-E20FA8991AAF}" type="pres">
      <dgm:prSet presAssocID="{7F46DE33-C673-45ED-8952-CE6EA21D25F0}" presName="cycle" presStyleCnt="0"/>
      <dgm:spPr/>
    </dgm:pt>
    <dgm:pt modelId="{932170BB-F1F0-4382-B44F-E085A5C78D7E}" type="pres">
      <dgm:prSet presAssocID="{7F46DE33-C673-45ED-8952-CE6EA21D25F0}" presName="srcNode" presStyleLbl="node1" presStyleIdx="0" presStyleCnt="6"/>
      <dgm:spPr/>
    </dgm:pt>
    <dgm:pt modelId="{24F5F816-1BBE-4EF7-A85A-40398D577127}" type="pres">
      <dgm:prSet presAssocID="{7F46DE33-C673-45ED-8952-CE6EA21D25F0}" presName="conn" presStyleLbl="parChTrans1D2" presStyleIdx="0" presStyleCnt="1"/>
      <dgm:spPr/>
    </dgm:pt>
    <dgm:pt modelId="{57913151-80A8-4AC5-881F-77B64BDB5D45}" type="pres">
      <dgm:prSet presAssocID="{7F46DE33-C673-45ED-8952-CE6EA21D25F0}" presName="extraNode" presStyleLbl="node1" presStyleIdx="0" presStyleCnt="6"/>
      <dgm:spPr/>
    </dgm:pt>
    <dgm:pt modelId="{EF7F98C1-5210-4CA0-A0A7-BD79BD0C5708}" type="pres">
      <dgm:prSet presAssocID="{7F46DE33-C673-45ED-8952-CE6EA21D25F0}" presName="dstNode" presStyleLbl="node1" presStyleIdx="0" presStyleCnt="6"/>
      <dgm:spPr/>
    </dgm:pt>
    <dgm:pt modelId="{06C364B3-DDE5-4846-B2FC-0DDA276D42F0}" type="pres">
      <dgm:prSet presAssocID="{8016A4C0-98F0-4CF7-B82A-5FF8DAC67001}" presName="text_1" presStyleLbl="node1" presStyleIdx="0" presStyleCnt="6">
        <dgm:presLayoutVars>
          <dgm:bulletEnabled val="1"/>
        </dgm:presLayoutVars>
      </dgm:prSet>
      <dgm:spPr/>
    </dgm:pt>
    <dgm:pt modelId="{0E3BA85B-A137-4949-9394-DF5911A4BAAE}" type="pres">
      <dgm:prSet presAssocID="{8016A4C0-98F0-4CF7-B82A-5FF8DAC67001}" presName="accent_1" presStyleCnt="0"/>
      <dgm:spPr/>
    </dgm:pt>
    <dgm:pt modelId="{1336E27D-5869-4DAF-A8A2-7826C7128E53}" type="pres">
      <dgm:prSet presAssocID="{8016A4C0-98F0-4CF7-B82A-5FF8DAC67001}" presName="accentRepeatNode" presStyleLbl="solidFgAcc1" presStyleIdx="0" presStyleCnt="6"/>
      <dgm:spPr/>
    </dgm:pt>
    <dgm:pt modelId="{63483F4B-1FFF-476A-ADC5-C91E5CFA93C2}" type="pres">
      <dgm:prSet presAssocID="{4231768A-4936-4D3C-B945-A7125DB02EEC}" presName="text_2" presStyleLbl="node1" presStyleIdx="1" presStyleCnt="6">
        <dgm:presLayoutVars>
          <dgm:bulletEnabled val="1"/>
        </dgm:presLayoutVars>
      </dgm:prSet>
      <dgm:spPr/>
    </dgm:pt>
    <dgm:pt modelId="{9FAC770C-6F1B-4617-B814-7BB30132E154}" type="pres">
      <dgm:prSet presAssocID="{4231768A-4936-4D3C-B945-A7125DB02EEC}" presName="accent_2" presStyleCnt="0"/>
      <dgm:spPr/>
    </dgm:pt>
    <dgm:pt modelId="{7BB5B9B5-CB24-484C-8D62-35CA041B67E8}" type="pres">
      <dgm:prSet presAssocID="{4231768A-4936-4D3C-B945-A7125DB02EEC}" presName="accentRepeatNode" presStyleLbl="solidFgAcc1" presStyleIdx="1" presStyleCnt="6"/>
      <dgm:spPr/>
    </dgm:pt>
    <dgm:pt modelId="{755A0373-B456-4C6E-A451-7FA30CA6E859}" type="pres">
      <dgm:prSet presAssocID="{C83EC6C3-29F2-4229-9922-CD258A30D3BA}" presName="text_3" presStyleLbl="node1" presStyleIdx="2" presStyleCnt="6">
        <dgm:presLayoutVars>
          <dgm:bulletEnabled val="1"/>
        </dgm:presLayoutVars>
      </dgm:prSet>
      <dgm:spPr/>
    </dgm:pt>
    <dgm:pt modelId="{ADC3D950-BF3F-4BE7-A198-04F8B5514E49}" type="pres">
      <dgm:prSet presAssocID="{C83EC6C3-29F2-4229-9922-CD258A30D3BA}" presName="accent_3" presStyleCnt="0"/>
      <dgm:spPr/>
    </dgm:pt>
    <dgm:pt modelId="{4F8C3122-C570-4691-8223-B97E49C16C12}" type="pres">
      <dgm:prSet presAssocID="{C83EC6C3-29F2-4229-9922-CD258A30D3BA}" presName="accentRepeatNode" presStyleLbl="solidFgAcc1" presStyleIdx="2" presStyleCnt="6"/>
      <dgm:spPr/>
    </dgm:pt>
    <dgm:pt modelId="{548E5548-FCE8-4316-938A-35D4D1AC6FA4}" type="pres">
      <dgm:prSet presAssocID="{E72692FF-7C57-4145-922E-C9EC75107CB6}" presName="text_4" presStyleLbl="node1" presStyleIdx="3" presStyleCnt="6">
        <dgm:presLayoutVars>
          <dgm:bulletEnabled val="1"/>
        </dgm:presLayoutVars>
      </dgm:prSet>
      <dgm:spPr/>
    </dgm:pt>
    <dgm:pt modelId="{C36EAC2A-F076-4382-9C15-33F5769FBC39}" type="pres">
      <dgm:prSet presAssocID="{E72692FF-7C57-4145-922E-C9EC75107CB6}" presName="accent_4" presStyleCnt="0"/>
      <dgm:spPr/>
    </dgm:pt>
    <dgm:pt modelId="{F56D6BD2-AEC0-4319-8FEA-A6B3B3A65275}" type="pres">
      <dgm:prSet presAssocID="{E72692FF-7C57-4145-922E-C9EC75107CB6}" presName="accentRepeatNode" presStyleLbl="solidFgAcc1" presStyleIdx="3" presStyleCnt="6"/>
      <dgm:spPr/>
    </dgm:pt>
    <dgm:pt modelId="{A63D46B7-4B89-4E91-8151-728D35321828}" type="pres">
      <dgm:prSet presAssocID="{25DE681F-F572-4CD2-89D6-4CE6B69BD287}" presName="text_5" presStyleLbl="node1" presStyleIdx="4" presStyleCnt="6">
        <dgm:presLayoutVars>
          <dgm:bulletEnabled val="1"/>
        </dgm:presLayoutVars>
      </dgm:prSet>
      <dgm:spPr/>
    </dgm:pt>
    <dgm:pt modelId="{F5FDAD4A-1B64-487A-AB40-DEA24E4208EB}" type="pres">
      <dgm:prSet presAssocID="{25DE681F-F572-4CD2-89D6-4CE6B69BD287}" presName="accent_5" presStyleCnt="0"/>
      <dgm:spPr/>
    </dgm:pt>
    <dgm:pt modelId="{6169CD54-847A-4406-8CBC-D496B37494FA}" type="pres">
      <dgm:prSet presAssocID="{25DE681F-F572-4CD2-89D6-4CE6B69BD287}" presName="accentRepeatNode" presStyleLbl="solidFgAcc1" presStyleIdx="4" presStyleCnt="6"/>
      <dgm:spPr/>
    </dgm:pt>
    <dgm:pt modelId="{82E265E9-A0F2-4BDF-9515-F5EA88141FC2}" type="pres">
      <dgm:prSet presAssocID="{3807EC16-B9C2-4971-A1ED-4F5FAD8D8D3C}" presName="text_6" presStyleLbl="node1" presStyleIdx="5" presStyleCnt="6">
        <dgm:presLayoutVars>
          <dgm:bulletEnabled val="1"/>
        </dgm:presLayoutVars>
      </dgm:prSet>
      <dgm:spPr/>
    </dgm:pt>
    <dgm:pt modelId="{94EEE1ED-7EAD-4B72-A828-F49F188AA73D}" type="pres">
      <dgm:prSet presAssocID="{3807EC16-B9C2-4971-A1ED-4F5FAD8D8D3C}" presName="accent_6" presStyleCnt="0"/>
      <dgm:spPr/>
    </dgm:pt>
    <dgm:pt modelId="{3A820419-71C7-4C8C-86C3-ADE9B23F9490}" type="pres">
      <dgm:prSet presAssocID="{3807EC16-B9C2-4971-A1ED-4F5FAD8D8D3C}" presName="accentRepeatNode" presStyleLbl="solidFgAcc1" presStyleIdx="5" presStyleCnt="6"/>
      <dgm:spPr/>
    </dgm:pt>
  </dgm:ptLst>
  <dgm:cxnLst>
    <dgm:cxn modelId="{A9376803-C31C-4CB0-82B4-28BF9246A744}" srcId="{7F46DE33-C673-45ED-8952-CE6EA21D25F0}" destId="{C83EC6C3-29F2-4229-9922-CD258A30D3BA}" srcOrd="2" destOrd="0" parTransId="{82A93897-6F71-4F53-BD1F-9BC46A82DACF}" sibTransId="{F4B9AF1A-77C2-4847-BE10-B62A49AE60A9}"/>
    <dgm:cxn modelId="{B79A5A11-1DCC-4777-A80B-416A3B5E7452}" type="presOf" srcId="{4231768A-4936-4D3C-B945-A7125DB02EEC}" destId="{63483F4B-1FFF-476A-ADC5-C91E5CFA93C2}" srcOrd="0" destOrd="0" presId="urn:microsoft.com/office/officeart/2008/layout/VerticalCurvedList"/>
    <dgm:cxn modelId="{DA66E315-C33B-4FEF-AF6C-41E43A9276B0}" type="presOf" srcId="{3807EC16-B9C2-4971-A1ED-4F5FAD8D8D3C}" destId="{82E265E9-A0F2-4BDF-9515-F5EA88141FC2}" srcOrd="0" destOrd="0" presId="urn:microsoft.com/office/officeart/2008/layout/VerticalCurvedList"/>
    <dgm:cxn modelId="{7FD3591A-B69F-40CB-88FF-D8281E162440}" srcId="{7F46DE33-C673-45ED-8952-CE6EA21D25F0}" destId="{E72692FF-7C57-4145-922E-C9EC75107CB6}" srcOrd="3" destOrd="0" parTransId="{D3AF069B-FFD4-4DDD-BF33-69D641C917C9}" sibTransId="{32075F76-FB6C-4DB5-A296-97DF34D2C8CF}"/>
    <dgm:cxn modelId="{25F12E28-4AAE-4B9B-B2AB-8EFDD407A946}" type="presOf" srcId="{C83EC6C3-29F2-4229-9922-CD258A30D3BA}" destId="{755A0373-B456-4C6E-A451-7FA30CA6E859}" srcOrd="0" destOrd="0" presId="urn:microsoft.com/office/officeart/2008/layout/VerticalCurvedList"/>
    <dgm:cxn modelId="{57289364-2ACF-4CA0-A745-208D94BFD23F}" srcId="{7F46DE33-C673-45ED-8952-CE6EA21D25F0}" destId="{8016A4C0-98F0-4CF7-B82A-5FF8DAC67001}" srcOrd="0" destOrd="0" parTransId="{8B2AF314-A089-495C-89A7-9A9C5D09CBE5}" sibTransId="{709E4296-3EFE-4D9C-88D1-50D49DD74ADC}"/>
    <dgm:cxn modelId="{4D456F4D-67CD-4955-BCB0-AE0CE0DAFBCE}" type="presOf" srcId="{7F46DE33-C673-45ED-8952-CE6EA21D25F0}" destId="{FED18BC9-4603-4A9B-9789-D24A3BDAF146}" srcOrd="0" destOrd="0" presId="urn:microsoft.com/office/officeart/2008/layout/VerticalCurvedList"/>
    <dgm:cxn modelId="{FC71BB76-7C40-4D42-A427-E3ACF9EB0652}" srcId="{7F46DE33-C673-45ED-8952-CE6EA21D25F0}" destId="{4231768A-4936-4D3C-B945-A7125DB02EEC}" srcOrd="1" destOrd="0" parTransId="{2A2AA5EC-1E75-4E68-AF45-06426ED70D7C}" sibTransId="{A0FB4EF9-1B1C-4643-BC97-5D4A4E75A93C}"/>
    <dgm:cxn modelId="{2673017B-46E2-4437-9721-B3B0EA5C402A}" type="presOf" srcId="{709E4296-3EFE-4D9C-88D1-50D49DD74ADC}" destId="{24F5F816-1BBE-4EF7-A85A-40398D577127}" srcOrd="0" destOrd="0" presId="urn:microsoft.com/office/officeart/2008/layout/VerticalCurvedList"/>
    <dgm:cxn modelId="{2FDF10A5-B52B-42F6-9E24-52D8737FE0CA}" type="presOf" srcId="{E72692FF-7C57-4145-922E-C9EC75107CB6}" destId="{548E5548-FCE8-4316-938A-35D4D1AC6FA4}" srcOrd="0" destOrd="0" presId="urn:microsoft.com/office/officeart/2008/layout/VerticalCurvedList"/>
    <dgm:cxn modelId="{126370B4-CD5C-44DB-94FE-57B344203BA8}" srcId="{7F46DE33-C673-45ED-8952-CE6EA21D25F0}" destId="{25DE681F-F572-4CD2-89D6-4CE6B69BD287}" srcOrd="4" destOrd="0" parTransId="{4BAB1DE7-7B71-450C-B6EB-74A16928FD0B}" sibTransId="{D81A8F90-C918-4404-AF5F-1D404A66C203}"/>
    <dgm:cxn modelId="{55A599CC-1BC7-4261-BDEE-8EE493E78351}" type="presOf" srcId="{25DE681F-F572-4CD2-89D6-4CE6B69BD287}" destId="{A63D46B7-4B89-4E91-8151-728D35321828}" srcOrd="0" destOrd="0" presId="urn:microsoft.com/office/officeart/2008/layout/VerticalCurvedList"/>
    <dgm:cxn modelId="{27C343CE-0BE3-44E4-8A48-E8600153DC64}" type="presOf" srcId="{8016A4C0-98F0-4CF7-B82A-5FF8DAC67001}" destId="{06C364B3-DDE5-4846-B2FC-0DDA276D42F0}" srcOrd="0" destOrd="0" presId="urn:microsoft.com/office/officeart/2008/layout/VerticalCurvedList"/>
    <dgm:cxn modelId="{3F5A76EE-4F62-4623-BA88-901A4CC2CC6E}" srcId="{7F46DE33-C673-45ED-8952-CE6EA21D25F0}" destId="{3807EC16-B9C2-4971-A1ED-4F5FAD8D8D3C}" srcOrd="5" destOrd="0" parTransId="{5943527D-81C8-4F40-965E-0066250ABC40}" sibTransId="{83546831-0B16-427A-8701-907CEC6CA632}"/>
    <dgm:cxn modelId="{4021A634-037F-46DE-A48E-948D31284066}" type="presParOf" srcId="{FED18BC9-4603-4A9B-9789-D24A3BDAF146}" destId="{2E484B10-3263-4521-8CE9-40D7AD9BED4B}" srcOrd="0" destOrd="0" presId="urn:microsoft.com/office/officeart/2008/layout/VerticalCurvedList"/>
    <dgm:cxn modelId="{23D8A12A-953F-4E41-BFAF-69F8E95A3BFC}" type="presParOf" srcId="{2E484B10-3263-4521-8CE9-40D7AD9BED4B}" destId="{07752321-13AD-4283-B193-E20FA8991AAF}" srcOrd="0" destOrd="0" presId="urn:microsoft.com/office/officeart/2008/layout/VerticalCurvedList"/>
    <dgm:cxn modelId="{9D6AA85E-EF68-4856-8D04-02D7FB162C26}" type="presParOf" srcId="{07752321-13AD-4283-B193-E20FA8991AAF}" destId="{932170BB-F1F0-4382-B44F-E085A5C78D7E}" srcOrd="0" destOrd="0" presId="urn:microsoft.com/office/officeart/2008/layout/VerticalCurvedList"/>
    <dgm:cxn modelId="{1405C118-28F6-4604-A030-92A1A907DE6E}" type="presParOf" srcId="{07752321-13AD-4283-B193-E20FA8991AAF}" destId="{24F5F816-1BBE-4EF7-A85A-40398D577127}" srcOrd="1" destOrd="0" presId="urn:microsoft.com/office/officeart/2008/layout/VerticalCurvedList"/>
    <dgm:cxn modelId="{E4A2815C-3E77-4E98-8391-5D59A5E5C16F}" type="presParOf" srcId="{07752321-13AD-4283-B193-E20FA8991AAF}" destId="{57913151-80A8-4AC5-881F-77B64BDB5D45}" srcOrd="2" destOrd="0" presId="urn:microsoft.com/office/officeart/2008/layout/VerticalCurvedList"/>
    <dgm:cxn modelId="{40364B3B-0F88-43E4-AFE7-509320A922A5}" type="presParOf" srcId="{07752321-13AD-4283-B193-E20FA8991AAF}" destId="{EF7F98C1-5210-4CA0-A0A7-BD79BD0C5708}" srcOrd="3" destOrd="0" presId="urn:microsoft.com/office/officeart/2008/layout/VerticalCurvedList"/>
    <dgm:cxn modelId="{0C646931-C6B8-4438-991B-0CB7635D68B6}" type="presParOf" srcId="{2E484B10-3263-4521-8CE9-40D7AD9BED4B}" destId="{06C364B3-DDE5-4846-B2FC-0DDA276D42F0}" srcOrd="1" destOrd="0" presId="urn:microsoft.com/office/officeart/2008/layout/VerticalCurvedList"/>
    <dgm:cxn modelId="{D9E9A0F8-7958-423E-A09D-44D8F6FF8746}" type="presParOf" srcId="{2E484B10-3263-4521-8CE9-40D7AD9BED4B}" destId="{0E3BA85B-A137-4949-9394-DF5911A4BAAE}" srcOrd="2" destOrd="0" presId="urn:microsoft.com/office/officeart/2008/layout/VerticalCurvedList"/>
    <dgm:cxn modelId="{F76BC509-490D-4FCC-81DD-E37B63AB0ACC}" type="presParOf" srcId="{0E3BA85B-A137-4949-9394-DF5911A4BAAE}" destId="{1336E27D-5869-4DAF-A8A2-7826C7128E53}" srcOrd="0" destOrd="0" presId="urn:microsoft.com/office/officeart/2008/layout/VerticalCurvedList"/>
    <dgm:cxn modelId="{A11207C1-8FC8-4D09-B85B-E3DE2C0ABFC1}" type="presParOf" srcId="{2E484B10-3263-4521-8CE9-40D7AD9BED4B}" destId="{63483F4B-1FFF-476A-ADC5-C91E5CFA93C2}" srcOrd="3" destOrd="0" presId="urn:microsoft.com/office/officeart/2008/layout/VerticalCurvedList"/>
    <dgm:cxn modelId="{599C507C-FECD-4AE2-B48E-D3B775171EC8}" type="presParOf" srcId="{2E484B10-3263-4521-8CE9-40D7AD9BED4B}" destId="{9FAC770C-6F1B-4617-B814-7BB30132E154}" srcOrd="4" destOrd="0" presId="urn:microsoft.com/office/officeart/2008/layout/VerticalCurvedList"/>
    <dgm:cxn modelId="{1EDB48F3-04AA-4DE7-B10F-98A237484773}" type="presParOf" srcId="{9FAC770C-6F1B-4617-B814-7BB30132E154}" destId="{7BB5B9B5-CB24-484C-8D62-35CA041B67E8}" srcOrd="0" destOrd="0" presId="urn:microsoft.com/office/officeart/2008/layout/VerticalCurvedList"/>
    <dgm:cxn modelId="{AA0778F2-F0EB-4FFD-8D09-A8D0018A8864}" type="presParOf" srcId="{2E484B10-3263-4521-8CE9-40D7AD9BED4B}" destId="{755A0373-B456-4C6E-A451-7FA30CA6E859}" srcOrd="5" destOrd="0" presId="urn:microsoft.com/office/officeart/2008/layout/VerticalCurvedList"/>
    <dgm:cxn modelId="{881924DC-42DA-45A4-A9A1-715205BC9462}" type="presParOf" srcId="{2E484B10-3263-4521-8CE9-40D7AD9BED4B}" destId="{ADC3D950-BF3F-4BE7-A198-04F8B5514E49}" srcOrd="6" destOrd="0" presId="urn:microsoft.com/office/officeart/2008/layout/VerticalCurvedList"/>
    <dgm:cxn modelId="{39C82C5D-0353-4C75-A9DE-81C013A96B6C}" type="presParOf" srcId="{ADC3D950-BF3F-4BE7-A198-04F8B5514E49}" destId="{4F8C3122-C570-4691-8223-B97E49C16C12}" srcOrd="0" destOrd="0" presId="urn:microsoft.com/office/officeart/2008/layout/VerticalCurvedList"/>
    <dgm:cxn modelId="{FA46FB90-E8B0-436E-9FA9-6B2F7EC1B453}" type="presParOf" srcId="{2E484B10-3263-4521-8CE9-40D7AD9BED4B}" destId="{548E5548-FCE8-4316-938A-35D4D1AC6FA4}" srcOrd="7" destOrd="0" presId="urn:microsoft.com/office/officeart/2008/layout/VerticalCurvedList"/>
    <dgm:cxn modelId="{215B7C37-E151-465B-AC66-C08695227E52}" type="presParOf" srcId="{2E484B10-3263-4521-8CE9-40D7AD9BED4B}" destId="{C36EAC2A-F076-4382-9C15-33F5769FBC39}" srcOrd="8" destOrd="0" presId="urn:microsoft.com/office/officeart/2008/layout/VerticalCurvedList"/>
    <dgm:cxn modelId="{1F2155DD-E0F5-44A9-BC4B-0ACB7D8DE27A}" type="presParOf" srcId="{C36EAC2A-F076-4382-9C15-33F5769FBC39}" destId="{F56D6BD2-AEC0-4319-8FEA-A6B3B3A65275}" srcOrd="0" destOrd="0" presId="urn:microsoft.com/office/officeart/2008/layout/VerticalCurvedList"/>
    <dgm:cxn modelId="{3064D094-866D-4505-957A-8EB62CDC67F8}" type="presParOf" srcId="{2E484B10-3263-4521-8CE9-40D7AD9BED4B}" destId="{A63D46B7-4B89-4E91-8151-728D35321828}" srcOrd="9" destOrd="0" presId="urn:microsoft.com/office/officeart/2008/layout/VerticalCurvedList"/>
    <dgm:cxn modelId="{74F1E4DF-637D-4064-99FA-27BDF8A2B4E3}" type="presParOf" srcId="{2E484B10-3263-4521-8CE9-40D7AD9BED4B}" destId="{F5FDAD4A-1B64-487A-AB40-DEA24E4208EB}" srcOrd="10" destOrd="0" presId="urn:microsoft.com/office/officeart/2008/layout/VerticalCurvedList"/>
    <dgm:cxn modelId="{073077B8-84BF-478F-81C3-F9F0E0AA1E70}" type="presParOf" srcId="{F5FDAD4A-1B64-487A-AB40-DEA24E4208EB}" destId="{6169CD54-847A-4406-8CBC-D496B37494FA}" srcOrd="0" destOrd="0" presId="urn:microsoft.com/office/officeart/2008/layout/VerticalCurvedList"/>
    <dgm:cxn modelId="{835A1269-94D7-4C57-88C3-DB88D9AC1030}" type="presParOf" srcId="{2E484B10-3263-4521-8CE9-40D7AD9BED4B}" destId="{82E265E9-A0F2-4BDF-9515-F5EA88141FC2}" srcOrd="11" destOrd="0" presId="urn:microsoft.com/office/officeart/2008/layout/VerticalCurvedList"/>
    <dgm:cxn modelId="{EC0DE5D9-C037-4AE0-A458-DF2B79EC052B}" type="presParOf" srcId="{2E484B10-3263-4521-8CE9-40D7AD9BED4B}" destId="{94EEE1ED-7EAD-4B72-A828-F49F188AA73D}" srcOrd="12" destOrd="0" presId="urn:microsoft.com/office/officeart/2008/layout/VerticalCurvedList"/>
    <dgm:cxn modelId="{76A6EBCB-2705-4C8A-A274-25B38DB0FE89}" type="presParOf" srcId="{94EEE1ED-7EAD-4B72-A828-F49F188AA73D}" destId="{3A820419-71C7-4C8C-86C3-ADE9B23F94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12A63-FAD5-4969-8164-25C64FF2B6A1}">
      <dsp:nvSpPr>
        <dsp:cNvPr id="0" name=""/>
        <dsp:cNvSpPr/>
      </dsp:nvSpPr>
      <dsp:spPr>
        <a:xfrm>
          <a:off x="0" y="0"/>
          <a:ext cx="75760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B6A18-A28A-4C92-92B0-1FDC04833DDE}">
      <dsp:nvSpPr>
        <dsp:cNvPr id="0" name=""/>
        <dsp:cNvSpPr/>
      </dsp:nvSpPr>
      <dsp:spPr>
        <a:xfrm>
          <a:off x="0" y="0"/>
          <a:ext cx="1515208" cy="4840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chemeClr val="accent4"/>
              </a:solidFill>
            </a:rPr>
            <a:t>Focus areas</a:t>
          </a:r>
        </a:p>
      </dsp:txBody>
      <dsp:txXfrm>
        <a:off x="0" y="0"/>
        <a:ext cx="1515208" cy="4840448"/>
      </dsp:txXfrm>
    </dsp:sp>
    <dsp:sp modelId="{45234522-CB23-42EC-B1BA-E4E96303AE72}">
      <dsp:nvSpPr>
        <dsp:cNvPr id="0" name=""/>
        <dsp:cNvSpPr/>
      </dsp:nvSpPr>
      <dsp:spPr>
        <a:xfrm>
          <a:off x="1628849" y="38111"/>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Horizontal mobility approach versus vertical product silos – composite portfolio approach</a:t>
          </a:r>
        </a:p>
      </dsp:txBody>
      <dsp:txXfrm>
        <a:off x="1628849" y="38111"/>
        <a:ext cx="5947194" cy="762228"/>
      </dsp:txXfrm>
    </dsp:sp>
    <dsp:sp modelId="{537C91C2-2F4F-4829-A2F7-2F4E201A71D7}">
      <dsp:nvSpPr>
        <dsp:cNvPr id="0" name=""/>
        <dsp:cNvSpPr/>
      </dsp:nvSpPr>
      <dsp:spPr>
        <a:xfrm>
          <a:off x="1515208" y="800340"/>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3FBD0-5A36-4772-ACDB-C169AAE7CC82}">
      <dsp:nvSpPr>
        <dsp:cNvPr id="0" name=""/>
        <dsp:cNvSpPr/>
      </dsp:nvSpPr>
      <dsp:spPr>
        <a:xfrm>
          <a:off x="1628849" y="838451"/>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Co-creation flexibility with clients; not “selling” insurance, being a proactive business enablement strategic partner – mindset </a:t>
          </a:r>
        </a:p>
      </dsp:txBody>
      <dsp:txXfrm>
        <a:off x="1628849" y="838451"/>
        <a:ext cx="5947194" cy="762228"/>
      </dsp:txXfrm>
    </dsp:sp>
    <dsp:sp modelId="{A40670AF-768A-40FB-AA9F-BD4E8EBB3C4C}">
      <dsp:nvSpPr>
        <dsp:cNvPr id="0" name=""/>
        <dsp:cNvSpPr/>
      </dsp:nvSpPr>
      <dsp:spPr>
        <a:xfrm>
          <a:off x="1515208" y="1600680"/>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893FD-91BB-4990-BDD1-03AB4C65B86A}">
      <dsp:nvSpPr>
        <dsp:cNvPr id="0" name=""/>
        <dsp:cNvSpPr/>
      </dsp:nvSpPr>
      <dsp:spPr>
        <a:xfrm>
          <a:off x="1628849" y="1638791"/>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Shifting from non-commercial R&amp;D, testing, mapping, proof-of-concept, trials etc. to (pre)commercial operations (public, private, passenger etc.).</a:t>
          </a:r>
        </a:p>
      </dsp:txBody>
      <dsp:txXfrm>
        <a:off x="1628849" y="1638791"/>
        <a:ext cx="5947194" cy="762228"/>
      </dsp:txXfrm>
    </dsp:sp>
    <dsp:sp modelId="{59BC50F6-6C9F-45D3-8AF5-09CEDCBEACD5}">
      <dsp:nvSpPr>
        <dsp:cNvPr id="0" name=""/>
        <dsp:cNvSpPr/>
      </dsp:nvSpPr>
      <dsp:spPr>
        <a:xfrm>
          <a:off x="1515208" y="2401020"/>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9C85B4-0E2B-4ABC-B3E0-72FFC44B38DC}">
      <dsp:nvSpPr>
        <dsp:cNvPr id="0" name=""/>
        <dsp:cNvSpPr/>
      </dsp:nvSpPr>
      <dsp:spPr>
        <a:xfrm>
          <a:off x="1628849" y="2439132"/>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Public v Private v Hybrid domains, ODDs, industry adoption (e.g. industrial, passenger transit, public-private ecosystems)  </a:t>
          </a:r>
        </a:p>
      </dsp:txBody>
      <dsp:txXfrm>
        <a:off x="1628849" y="2439132"/>
        <a:ext cx="5947194" cy="762228"/>
      </dsp:txXfrm>
    </dsp:sp>
    <dsp:sp modelId="{7E47270A-2302-451D-A2CA-9F3A529FA5E4}">
      <dsp:nvSpPr>
        <dsp:cNvPr id="0" name=""/>
        <dsp:cNvSpPr/>
      </dsp:nvSpPr>
      <dsp:spPr>
        <a:xfrm>
          <a:off x="1515208" y="3201360"/>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AE605E-3C14-4378-B477-69EB00DF43E8}">
      <dsp:nvSpPr>
        <dsp:cNvPr id="0" name=""/>
        <dsp:cNvSpPr/>
      </dsp:nvSpPr>
      <dsp:spPr>
        <a:xfrm>
          <a:off x="1628849" y="3239472"/>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Can only insure something which is legal</a:t>
          </a:r>
        </a:p>
      </dsp:txBody>
      <dsp:txXfrm>
        <a:off x="1628849" y="3239472"/>
        <a:ext cx="5947194" cy="762228"/>
      </dsp:txXfrm>
    </dsp:sp>
    <dsp:sp modelId="{9C7B2A3A-E0FC-42E0-8A08-C83C99587594}">
      <dsp:nvSpPr>
        <dsp:cNvPr id="0" name=""/>
        <dsp:cNvSpPr/>
      </dsp:nvSpPr>
      <dsp:spPr>
        <a:xfrm>
          <a:off x="1515208" y="4001700"/>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97008-612C-464D-96FA-1A5FDA3F5294}">
      <dsp:nvSpPr>
        <dsp:cNvPr id="0" name=""/>
        <dsp:cNvSpPr/>
      </dsp:nvSpPr>
      <dsp:spPr>
        <a:xfrm>
          <a:off x="1628849" y="4039812"/>
          <a:ext cx="5947194" cy="76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Transition – (semi)automation towards full autonomy, a grey world and shifting tides</a:t>
          </a:r>
        </a:p>
      </dsp:txBody>
      <dsp:txXfrm>
        <a:off x="1628849" y="4039812"/>
        <a:ext cx="5947194" cy="762228"/>
      </dsp:txXfrm>
    </dsp:sp>
    <dsp:sp modelId="{C4D262B3-C3B4-4C45-A905-92BE9299636D}">
      <dsp:nvSpPr>
        <dsp:cNvPr id="0" name=""/>
        <dsp:cNvSpPr/>
      </dsp:nvSpPr>
      <dsp:spPr>
        <a:xfrm>
          <a:off x="1515208" y="4802041"/>
          <a:ext cx="606083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5F816-1BBE-4EF7-A85A-40398D577127}">
      <dsp:nvSpPr>
        <dsp:cNvPr id="0" name=""/>
        <dsp:cNvSpPr/>
      </dsp:nvSpPr>
      <dsp:spPr>
        <a:xfrm>
          <a:off x="-5242282" y="-802913"/>
          <a:ext cx="6242530" cy="6242530"/>
        </a:xfrm>
        <a:prstGeom prst="blockArc">
          <a:avLst>
            <a:gd name="adj1" fmla="val 18900000"/>
            <a:gd name="adj2" fmla="val 2700000"/>
            <a:gd name="adj3" fmla="val 346"/>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364B3-DDE5-4846-B2FC-0DDA276D42F0}">
      <dsp:nvSpPr>
        <dsp:cNvPr id="0" name=""/>
        <dsp:cNvSpPr/>
      </dsp:nvSpPr>
      <dsp:spPr>
        <a:xfrm>
          <a:off x="373009" y="244168"/>
          <a:ext cx="9191455" cy="4881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Separate insurance products (silos) do not work well for New Mobility </a:t>
          </a:r>
          <a:r>
            <a:rPr lang="en-GB" sz="1500" kern="1200" dirty="0">
              <a:sym typeface="Wingdings" panose="05000000000000000000" pitchFamily="2" charset="2"/>
            </a:rPr>
            <a:t> require solutions-based approach on a co-creation basis</a:t>
          </a:r>
          <a:endParaRPr lang="en-GB" sz="1500" kern="1200" dirty="0"/>
        </a:p>
      </dsp:txBody>
      <dsp:txXfrm>
        <a:off x="373009" y="244168"/>
        <a:ext cx="9191455" cy="488152"/>
      </dsp:txXfrm>
    </dsp:sp>
    <dsp:sp modelId="{1336E27D-5869-4DAF-A8A2-7826C7128E53}">
      <dsp:nvSpPr>
        <dsp:cNvPr id="0" name=""/>
        <dsp:cNvSpPr/>
      </dsp:nvSpPr>
      <dsp:spPr>
        <a:xfrm>
          <a:off x="67914" y="183149"/>
          <a:ext cx="610190" cy="6101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83F4B-1FFF-476A-ADC5-C91E5CFA93C2}">
      <dsp:nvSpPr>
        <dsp:cNvPr id="0" name=""/>
        <dsp:cNvSpPr/>
      </dsp:nvSpPr>
      <dsp:spPr>
        <a:xfrm>
          <a:off x="774547" y="976304"/>
          <a:ext cx="8789917" cy="4881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Insurance follows laws and regulation, as well as its own contract/insurance legal frameworks; which present major technical challenges for AV deployments</a:t>
          </a:r>
        </a:p>
      </dsp:txBody>
      <dsp:txXfrm>
        <a:off x="774547" y="976304"/>
        <a:ext cx="8789917" cy="488152"/>
      </dsp:txXfrm>
    </dsp:sp>
    <dsp:sp modelId="{7BB5B9B5-CB24-484C-8D62-35CA041B67E8}">
      <dsp:nvSpPr>
        <dsp:cNvPr id="0" name=""/>
        <dsp:cNvSpPr/>
      </dsp:nvSpPr>
      <dsp:spPr>
        <a:xfrm>
          <a:off x="469452" y="915285"/>
          <a:ext cx="610190" cy="61019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5A0373-B456-4C6E-A451-7FA30CA6E859}">
      <dsp:nvSpPr>
        <dsp:cNvPr id="0" name=""/>
        <dsp:cNvSpPr/>
      </dsp:nvSpPr>
      <dsp:spPr>
        <a:xfrm>
          <a:off x="958161" y="1708439"/>
          <a:ext cx="8606303" cy="4881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Disruptive innovations pick up significant press interest – events can be amplified significantly and create additional crises</a:t>
          </a:r>
        </a:p>
      </dsp:txBody>
      <dsp:txXfrm>
        <a:off x="958161" y="1708439"/>
        <a:ext cx="8606303" cy="488152"/>
      </dsp:txXfrm>
    </dsp:sp>
    <dsp:sp modelId="{4F8C3122-C570-4691-8223-B97E49C16C12}">
      <dsp:nvSpPr>
        <dsp:cNvPr id="0" name=""/>
        <dsp:cNvSpPr/>
      </dsp:nvSpPr>
      <dsp:spPr>
        <a:xfrm>
          <a:off x="653066" y="1647420"/>
          <a:ext cx="610190" cy="61019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E5548-FCE8-4316-938A-35D4D1AC6FA4}">
      <dsp:nvSpPr>
        <dsp:cNvPr id="0" name=""/>
        <dsp:cNvSpPr/>
      </dsp:nvSpPr>
      <dsp:spPr>
        <a:xfrm>
          <a:off x="958161" y="2440111"/>
          <a:ext cx="8606303" cy="4881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Insurers concerned about “nuclear verdicts” in USA and in general responses to AV incidents and resultant litigation – current legal uncertainty*</a:t>
          </a:r>
        </a:p>
      </dsp:txBody>
      <dsp:txXfrm>
        <a:off x="958161" y="2440111"/>
        <a:ext cx="8606303" cy="488152"/>
      </dsp:txXfrm>
    </dsp:sp>
    <dsp:sp modelId="{F56D6BD2-AEC0-4319-8FEA-A6B3B3A65275}">
      <dsp:nvSpPr>
        <dsp:cNvPr id="0" name=""/>
        <dsp:cNvSpPr/>
      </dsp:nvSpPr>
      <dsp:spPr>
        <a:xfrm>
          <a:off x="653066" y="2379092"/>
          <a:ext cx="610190" cy="61019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D46B7-4B89-4E91-8151-728D35321828}">
      <dsp:nvSpPr>
        <dsp:cNvPr id="0" name=""/>
        <dsp:cNvSpPr/>
      </dsp:nvSpPr>
      <dsp:spPr>
        <a:xfrm>
          <a:off x="774547" y="3172247"/>
          <a:ext cx="8789917" cy="48815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Public perception key, as well as building trust in the technologies; and increasingly insurance support being considered as a key enabler here</a:t>
          </a:r>
        </a:p>
      </dsp:txBody>
      <dsp:txXfrm>
        <a:off x="774547" y="3172247"/>
        <a:ext cx="8789917" cy="488152"/>
      </dsp:txXfrm>
    </dsp:sp>
    <dsp:sp modelId="{6169CD54-847A-4406-8CBC-D496B37494FA}">
      <dsp:nvSpPr>
        <dsp:cNvPr id="0" name=""/>
        <dsp:cNvSpPr/>
      </dsp:nvSpPr>
      <dsp:spPr>
        <a:xfrm>
          <a:off x="469452" y="3111228"/>
          <a:ext cx="610190" cy="610190"/>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265E9-A0F2-4BDF-9515-F5EA88141FC2}">
      <dsp:nvSpPr>
        <dsp:cNvPr id="0" name=""/>
        <dsp:cNvSpPr/>
      </dsp:nvSpPr>
      <dsp:spPr>
        <a:xfrm>
          <a:off x="373009" y="3904382"/>
          <a:ext cx="9191455" cy="4881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471" tIns="38100" rIns="38100" bIns="38100" numCol="1" spcCol="1270" anchor="ctr" anchorCtr="0">
          <a:noAutofit/>
        </a:bodyPr>
        <a:lstStyle/>
        <a:p>
          <a:pPr marL="0" lvl="0" indent="0" algn="l" defTabSz="666750">
            <a:lnSpc>
              <a:spcPct val="90000"/>
            </a:lnSpc>
            <a:spcBef>
              <a:spcPct val="0"/>
            </a:spcBef>
            <a:spcAft>
              <a:spcPct val="35000"/>
            </a:spcAft>
            <a:buNone/>
          </a:pPr>
          <a:r>
            <a:rPr lang="en-GB" sz="1500" kern="1200" dirty="0"/>
            <a:t>AVs will present major shifts in the liability landscape – coming to a general industry position on liability attachment/detachment and apportionment will be vital</a:t>
          </a:r>
        </a:p>
      </dsp:txBody>
      <dsp:txXfrm>
        <a:off x="373009" y="3904382"/>
        <a:ext cx="9191455" cy="488152"/>
      </dsp:txXfrm>
    </dsp:sp>
    <dsp:sp modelId="{3A820419-71C7-4C8C-86C3-ADE9B23F9490}">
      <dsp:nvSpPr>
        <dsp:cNvPr id="0" name=""/>
        <dsp:cNvSpPr/>
      </dsp:nvSpPr>
      <dsp:spPr>
        <a:xfrm>
          <a:off x="67914" y="3843363"/>
          <a:ext cx="610190" cy="61019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C4144DE5-ED69-4297-8C4B-41802EC441A1}" type="datetimeFigureOut">
              <a:rPr lang="en-GB" smtClean="0"/>
              <a:t>12/07/2024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FCE05250-D95E-48A7-8B69-7879B33EE66A}" type="slidenum">
              <a:rPr lang="en-GB" smtClean="0"/>
              <a:t>‹#›</a:t>
            </a:fld>
            <a:endParaRPr lang="en-GB"/>
          </a:p>
        </p:txBody>
      </p:sp>
    </p:spTree>
    <p:extLst>
      <p:ext uri="{BB962C8B-B14F-4D97-AF65-F5344CB8AC3E}">
        <p14:creationId xmlns:p14="http://schemas.microsoft.com/office/powerpoint/2010/main" val="10643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FCE05250-D95E-48A7-8B69-7879B33EE66A}" type="slidenum">
              <a:rPr lang="en-GB" smtClean="0"/>
              <a:t>1</a:t>
            </a:fld>
            <a:endParaRPr lang="en-GB"/>
          </a:p>
        </p:txBody>
      </p:sp>
    </p:spTree>
    <p:extLst>
      <p:ext uri="{BB962C8B-B14F-4D97-AF65-F5344CB8AC3E}">
        <p14:creationId xmlns:p14="http://schemas.microsoft.com/office/powerpoint/2010/main" val="119128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8474C-5D10-E441-B5E1-8B9D897BC0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370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 hope that looking at </a:t>
            </a:r>
            <a:r>
              <a:rPr lang="en-US"/>
              <a:t>the linkages displayed here certain elements resonate strongly with some of you here on the call today.</a:t>
            </a:r>
            <a:endParaRPr lang="en-US">
              <a:latin typeface="Calibri"/>
              <a:ea typeface="Calibri"/>
              <a:cs typeface="Calibri"/>
            </a:endParaRPr>
          </a:p>
          <a:p>
            <a:r>
              <a:rPr lang="en-US">
                <a:latin typeface="Calibri"/>
                <a:ea typeface="Calibri"/>
                <a:cs typeface="Calibri"/>
              </a:rPr>
              <a:t>For example, to me it becomes immediately apparent that the focal point of all this is the </a:t>
            </a:r>
            <a:r>
              <a:rPr lang="en-US" b="1">
                <a:latin typeface="Calibri"/>
                <a:ea typeface="Calibri"/>
                <a:cs typeface="Calibri"/>
              </a:rPr>
              <a:t>creation and evidencing</a:t>
            </a:r>
            <a:r>
              <a:rPr lang="en-US">
                <a:latin typeface="Calibri"/>
                <a:ea typeface="Calibri"/>
                <a:cs typeface="Calibri"/>
              </a:rPr>
              <a:t> of a viable business case that is the key lever to any </a:t>
            </a:r>
            <a:r>
              <a:rPr lang="en-US" err="1">
                <a:latin typeface="Calibri"/>
                <a:ea typeface="Calibri"/>
                <a:cs typeface="Calibri"/>
              </a:rPr>
              <a:t>commersial</a:t>
            </a:r>
            <a:r>
              <a:rPr lang="en-US">
                <a:latin typeface="Calibri"/>
                <a:ea typeface="Calibri"/>
                <a:cs typeface="Calibri"/>
              </a:rPr>
              <a:t> activities. </a:t>
            </a:r>
          </a:p>
          <a:p>
            <a:r>
              <a:rPr lang="en-US">
                <a:latin typeface="Calibri"/>
                <a:ea typeface="Calibri"/>
                <a:cs typeface="Calibri"/>
              </a:rPr>
              <a:t>However, to achieve it, all of the remaining "pieces of the puzzle" need to fall in place. Things like the insurance products being readily available, the clear regulatory framework and a common vision for the sector direction, or as we like to call it in-house: the "CAM Identity" that almost sits on top of all other elements.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CE05250-D95E-48A7-8B69-7879B33EE66A}"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8941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333333"/>
                </a:solidFill>
                <a:latin typeface="MarkPro"/>
              </a:rPr>
              <a:t>Through our work on the International CAM Landscape looking into 7 other key global market players, it became apparent that </a:t>
            </a:r>
            <a:r>
              <a:rPr lang="en-GB" sz="1800" err="1">
                <a:solidFill>
                  <a:srgbClr val="333333"/>
                </a:solidFill>
                <a:latin typeface="MarkPro"/>
              </a:rPr>
              <a:t>wether</a:t>
            </a:r>
            <a:r>
              <a:rPr lang="en-GB" sz="1800">
                <a:solidFill>
                  <a:srgbClr val="333333"/>
                </a:solidFill>
                <a:latin typeface="MarkPro"/>
              </a:rPr>
              <a:t> </a:t>
            </a:r>
            <a:r>
              <a:rPr lang="en-GB" sz="1800" err="1">
                <a:solidFill>
                  <a:srgbClr val="333333"/>
                </a:solidFill>
                <a:latin typeface="MarkPro"/>
              </a:rPr>
              <a:t>conciously</a:t>
            </a:r>
            <a:r>
              <a:rPr lang="en-GB" sz="1800">
                <a:solidFill>
                  <a:srgbClr val="333333"/>
                </a:solidFill>
                <a:latin typeface="MarkPro"/>
              </a:rPr>
              <a:t> or not each country is displaying a more coherent vision for CAM and its implementation. This CAM </a:t>
            </a:r>
            <a:r>
              <a:rPr lang="en-GB" sz="1800" err="1">
                <a:solidFill>
                  <a:srgbClr val="333333"/>
                </a:solidFill>
                <a:latin typeface="MarkPro"/>
              </a:rPr>
              <a:t>Identitiy</a:t>
            </a:r>
            <a:r>
              <a:rPr lang="en-GB" sz="1800">
                <a:solidFill>
                  <a:srgbClr val="333333"/>
                </a:solidFill>
                <a:latin typeface="MarkPro"/>
              </a:rPr>
              <a:t> seems to be formulated on the basis of a combination</a:t>
            </a:r>
            <a:r>
              <a:rPr lang="en-GB" sz="1800" b="0" i="0" u="none" strike="noStrike" baseline="0">
                <a:solidFill>
                  <a:srgbClr val="333333"/>
                </a:solidFill>
                <a:latin typeface="MarkPro"/>
              </a:rPr>
              <a:t> of factors:</a:t>
            </a:r>
          </a:p>
          <a:p>
            <a:pPr algn="l"/>
            <a:r>
              <a:rPr lang="en-GB" sz="1800" b="0" i="0" u="none" strike="noStrike" baseline="0">
                <a:solidFill>
                  <a:srgbClr val="333333"/>
                </a:solidFill>
                <a:latin typeface="MarkPro"/>
              </a:rPr>
              <a:t>• by technology application focus</a:t>
            </a:r>
          </a:p>
          <a:p>
            <a:pPr algn="l"/>
            <a:r>
              <a:rPr lang="en-GB" sz="1800" b="0" i="0" u="none" strike="noStrike" baseline="0">
                <a:solidFill>
                  <a:srgbClr val="333333"/>
                </a:solidFill>
                <a:latin typeface="MarkPro"/>
              </a:rPr>
              <a:t>• industry supply chain strengths (CAM specific and broader)</a:t>
            </a:r>
          </a:p>
          <a:p>
            <a:pPr algn="l"/>
            <a:r>
              <a:rPr lang="en-GB" sz="1800" b="0" i="0" u="none" strike="noStrike" baseline="0">
                <a:solidFill>
                  <a:srgbClr val="333333"/>
                </a:solidFill>
                <a:latin typeface="MarkPro"/>
              </a:rPr>
              <a:t>• early adoption of CAM market ready elements and/or</a:t>
            </a:r>
          </a:p>
          <a:p>
            <a:pPr algn="l"/>
            <a:r>
              <a:rPr lang="en-GB" sz="1800" b="0" i="0" u="none" strike="noStrike" baseline="0">
                <a:solidFill>
                  <a:srgbClr val="333333"/>
                </a:solidFill>
                <a:latin typeface="MarkPro"/>
              </a:rPr>
              <a:t>• societal direction of products and services implementation.</a:t>
            </a:r>
          </a:p>
          <a:p>
            <a:endParaRPr lang="en-GB" sz="1800">
              <a:solidFill>
                <a:srgbClr val="333333"/>
              </a:solidFill>
              <a:latin typeface="MarkPro"/>
            </a:endParaRPr>
          </a:p>
          <a:p>
            <a:r>
              <a:rPr lang="en-GB" sz="1800">
                <a:solidFill>
                  <a:srgbClr val="333333"/>
                </a:solidFill>
                <a:latin typeface="MarkPro"/>
              </a:rPr>
              <a:t>The UK CAM Roadmap to 20235 identified 4 focus areas where CAM can unlock the most social, economic and </a:t>
            </a:r>
            <a:r>
              <a:rPr lang="en-GB" sz="1800" err="1">
                <a:solidFill>
                  <a:srgbClr val="333333"/>
                </a:solidFill>
                <a:latin typeface="MarkPro"/>
              </a:rPr>
              <a:t>environmentsl</a:t>
            </a:r>
            <a:r>
              <a:rPr lang="en-GB" sz="1800">
                <a:solidFill>
                  <a:srgbClr val="333333"/>
                </a:solidFill>
                <a:latin typeface="MarkPro"/>
              </a:rPr>
              <a:t> potential that can be used as the corner-stone to aligning on a shared CAM mission. A vision to rally behind domestically and that can be propagated internationally to increase the UK market visibility. </a:t>
            </a:r>
          </a:p>
          <a:p>
            <a:endParaRPr lang="en-GB" sz="1800">
              <a:solidFill>
                <a:srgbClr val="333333"/>
              </a:solidFill>
              <a:latin typeface="MarkPro"/>
            </a:endParaRPr>
          </a:p>
          <a:p>
            <a:r>
              <a:rPr lang="en-GB" sz="1800">
                <a:solidFill>
                  <a:srgbClr val="333333"/>
                </a:solidFill>
                <a:latin typeface="MarkPro"/>
              </a:rPr>
              <a:t>As the level of sector maturity is still low, the time is opportune to focus in on priority application and implementation areas without disrupting existing supply chains. A strong market pull is needed to vitalise the demand for services and products, those services and products, however, need to be aligned with the actual need of the public. To that end early engagement and collaboration with </a:t>
            </a:r>
            <a:r>
              <a:rPr lang="en-GB" sz="1800" err="1">
                <a:solidFill>
                  <a:srgbClr val="333333"/>
                </a:solidFill>
                <a:latin typeface="MarkPro"/>
              </a:rPr>
              <a:t>Opertors</a:t>
            </a:r>
            <a:r>
              <a:rPr lang="en-GB" sz="1800">
                <a:solidFill>
                  <a:srgbClr val="333333"/>
                </a:solidFill>
                <a:latin typeface="MarkPro"/>
              </a:rPr>
              <a:t> and </a:t>
            </a:r>
            <a:r>
              <a:rPr lang="en-GB" sz="1800" err="1">
                <a:solidFill>
                  <a:srgbClr val="333333"/>
                </a:solidFill>
                <a:latin typeface="MarkPro"/>
              </a:rPr>
              <a:t>commisioners</a:t>
            </a:r>
            <a:r>
              <a:rPr lang="en-GB" sz="1800">
                <a:solidFill>
                  <a:srgbClr val="333333"/>
                </a:solidFill>
                <a:latin typeface="MarkPro"/>
              </a:rPr>
              <a:t> is vital to both support them in their business case creation to drive up that demand and to ensure a people-oriented industry </a:t>
            </a:r>
          </a:p>
        </p:txBody>
      </p:sp>
      <p:sp>
        <p:nvSpPr>
          <p:cNvPr id="4" name="Slide Number Placeholder 3"/>
          <p:cNvSpPr>
            <a:spLocks noGrp="1"/>
          </p:cNvSpPr>
          <p:nvPr>
            <p:ph type="sldNum" sz="quarter" idx="5"/>
          </p:nvPr>
        </p:nvSpPr>
        <p:spPr/>
        <p:txBody>
          <a:bodyPr/>
          <a:lstStyle/>
          <a:p>
            <a:fld id="{FCE05250-D95E-48A7-8B69-7879B33EE66A}" type="slidenum">
              <a:rPr lang="en-GB" smtClean="0"/>
              <a:t>4</a:t>
            </a:fld>
            <a:endParaRPr lang="en-GB"/>
          </a:p>
        </p:txBody>
      </p:sp>
    </p:spTree>
    <p:extLst>
      <p:ext uri="{BB962C8B-B14F-4D97-AF65-F5344CB8AC3E}">
        <p14:creationId xmlns:p14="http://schemas.microsoft.com/office/powerpoint/2010/main" val="4059014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hyperlink" Target="https://twitter.com/PA_Consultin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linkedin.com/company/pa-consulting" TargetMode="External"/><Relationship Id="rId5" Type="http://schemas.openxmlformats.org/officeDocument/2006/relationships/hyperlink" Target="https://www.paconsulting.com/" TargetMode="Externa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11.xml"/><Relationship Id="rId7" Type="http://schemas.openxmlformats.org/officeDocument/2006/relationships/customXml" Target="../../customXml/item15.xml"/><Relationship Id="rId2" Type="http://schemas.openxmlformats.org/officeDocument/2006/relationships/customXml" Target="../../customXml/item10.xml"/><Relationship Id="rId1" Type="http://schemas.openxmlformats.org/officeDocument/2006/relationships/customXml" Target="../../customXml/item16.xml"/><Relationship Id="rId6" Type="http://schemas.openxmlformats.org/officeDocument/2006/relationships/customXml" Target="../../customXml/item14.xml"/><Relationship Id="rId11" Type="http://schemas.openxmlformats.org/officeDocument/2006/relationships/image" Target="../media/image8.png"/><Relationship Id="rId5" Type="http://schemas.openxmlformats.org/officeDocument/2006/relationships/customXml" Target="../../customXml/item13.xml"/><Relationship Id="rId10" Type="http://schemas.openxmlformats.org/officeDocument/2006/relationships/image" Target="../media/image7.png"/><Relationship Id="rId4" Type="http://schemas.openxmlformats.org/officeDocument/2006/relationships/customXml" Target="../../customXml/item12.xml"/><Relationship Id="rId9"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customXml" Target="../../customXml/item23.xml"/><Relationship Id="rId2" Type="http://schemas.openxmlformats.org/officeDocument/2006/relationships/customXml" Target="../../customXml/item22.xml"/><Relationship Id="rId1" Type="http://schemas.openxmlformats.org/officeDocument/2006/relationships/customXml" Target="../../customXml/item2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ustomXml" Target="../../customXml/item26.xml"/><Relationship Id="rId2" Type="http://schemas.openxmlformats.org/officeDocument/2006/relationships/customXml" Target="../../customXml/item25.xml"/><Relationship Id="rId1" Type="http://schemas.openxmlformats.org/officeDocument/2006/relationships/customXml" Target="../../customXml/item2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ustomXml" Target="../../customXml/item30.xml"/><Relationship Id="rId2" Type="http://schemas.openxmlformats.org/officeDocument/2006/relationships/customXml" Target="../../customXml/item29.xml"/><Relationship Id="rId1" Type="http://schemas.openxmlformats.org/officeDocument/2006/relationships/customXml" Target="../../customXml/item28.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ustomXml" Target="../../customXml/item33.xml"/><Relationship Id="rId2" Type="http://schemas.openxmlformats.org/officeDocument/2006/relationships/customXml" Target="../../customXml/item32.xml"/><Relationship Id="rId1" Type="http://schemas.openxmlformats.org/officeDocument/2006/relationships/customXml" Target="../../customXml/item31.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customXml/item35.xml"/><Relationship Id="rId7" Type="http://schemas.openxmlformats.org/officeDocument/2006/relationships/slideMaster" Target="../slideMasters/slideMaster1.xml"/><Relationship Id="rId2" Type="http://schemas.openxmlformats.org/officeDocument/2006/relationships/customXml" Target="../../customXml/item34.xml"/><Relationship Id="rId1" Type="http://schemas.openxmlformats.org/officeDocument/2006/relationships/customXml" Target="../../customXml/item39.xml"/><Relationship Id="rId6" Type="http://schemas.openxmlformats.org/officeDocument/2006/relationships/customXml" Target="../../customXml/item38.xml"/><Relationship Id="rId5" Type="http://schemas.openxmlformats.org/officeDocument/2006/relationships/customXml" Target="../../customXml/item37.xml"/><Relationship Id="rId4" Type="http://schemas.openxmlformats.org/officeDocument/2006/relationships/customXml" Target="../../customXml/item36.xml"/><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2500" b="0" i="0">
                <a:solidFill>
                  <a:srgbClr val="00B4C9"/>
                </a:solidFill>
                <a:latin typeface="Arial MT"/>
                <a:cs typeface="Arial MT"/>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Back Page">
    <p:spTree>
      <p:nvGrpSpPr>
        <p:cNvPr id="1" name=""/>
        <p:cNvGrpSpPr/>
        <p:nvPr/>
      </p:nvGrpSpPr>
      <p:grpSpPr>
        <a:xfrm>
          <a:off x="0" y="0"/>
          <a:ext cx="0" cy="0"/>
          <a:chOff x="0" y="0"/>
          <a:chExt cx="0" cy="0"/>
        </a:xfrm>
      </p:grpSpPr>
      <p:sp>
        <p:nvSpPr>
          <p:cNvPr id="24" name="shpShading">
            <a:extLst>
              <a:ext uri="{FF2B5EF4-FFF2-40B4-BE49-F238E27FC236}">
                <a16:creationId xmlns:a16="http://schemas.microsoft.com/office/drawing/2014/main" id="{6FFE6848-84C4-420B-B98C-9302375B7C9D}"/>
              </a:ext>
            </a:extLst>
          </p:cNvPr>
          <p:cNvSpPr/>
          <p:nvPr userDrawn="1"/>
        </p:nvSpPr>
        <p:spPr>
          <a:xfrm>
            <a:off x="7430600" y="0"/>
            <a:ext cx="3262800"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32" tIns="45566" rIns="91132" bIns="45566" rtlCol="0" anchor="ctr"/>
          <a:lstStyle/>
          <a:p>
            <a:pPr algn="ctr"/>
            <a:endParaRPr lang="en-GB"/>
          </a:p>
        </p:txBody>
      </p:sp>
      <p:pic>
        <p:nvPicPr>
          <p:cNvPr id="25" name="Graphic 24">
            <a:extLst>
              <a:ext uri="{FF2B5EF4-FFF2-40B4-BE49-F238E27FC236}">
                <a16:creationId xmlns:a16="http://schemas.microsoft.com/office/drawing/2014/main" id="{77FDF551-A5B3-408F-A200-178A7EA08E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14370" y="772621"/>
            <a:ext cx="694611" cy="771294"/>
          </a:xfrm>
          <a:prstGeom prst="rect">
            <a:avLst/>
          </a:prstGeom>
        </p:spPr>
      </p:pic>
      <p:pic>
        <p:nvPicPr>
          <p:cNvPr id="57" name="picLogoLight" hidden="1">
            <a:extLst>
              <a:ext uri="{FF2B5EF4-FFF2-40B4-BE49-F238E27FC236}">
                <a16:creationId xmlns:a16="http://schemas.microsoft.com/office/drawing/2014/main" id="{B2942888-CD23-457D-9EA4-62C68C207438}"/>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9554293" y="644579"/>
            <a:ext cx="542949" cy="622948"/>
          </a:xfrm>
          <a:prstGeom prst="rect">
            <a:avLst/>
          </a:prstGeom>
        </p:spPr>
      </p:pic>
      <p:sp>
        <p:nvSpPr>
          <p:cNvPr id="14" name="txtDetails5">
            <a:extLst>
              <a:ext uri="{FF2B5EF4-FFF2-40B4-BE49-F238E27FC236}">
                <a16:creationId xmlns:a16="http://schemas.microsoft.com/office/drawing/2014/main" id="{11E204E2-083B-8BE4-737E-FE0992923490}"/>
              </a:ext>
            </a:extLst>
          </p:cNvPr>
          <p:cNvSpPr txBox="1">
            <a:spLocks noChangeArrowheads="1"/>
          </p:cNvSpPr>
          <p:nvPr userDrawn="1"/>
        </p:nvSpPr>
        <p:spPr bwMode="auto">
          <a:xfrm>
            <a:off x="7738230" y="4943545"/>
            <a:ext cx="2272808" cy="318677"/>
          </a:xfrm>
          <a:prstGeom prst="rect">
            <a:avLst/>
          </a:prstGeom>
          <a:noFill/>
          <a:ln>
            <a:noFill/>
          </a:ln>
          <a:extLst>
            <a:ext uri="{909E8E84-426E-40dd-AFC4-6F175D3DCCD1}">
              <a14:hiddenFill xmlns:a16="http://schemas.microsoft.com/office/drawing/2014/main" xmlns:ahyp="http://schemas.microsoft.com/office/drawing/2018/hyperlinkcolor" xmlns:p14="http://schemas.microsoft.com/office/powerpoint/2010/main" xmlns:p15="http://schemas.microsoft.com/office/powerpoint/2012/main" xmlns:a14="http://schemas.microsoft.com/office/drawing/2010/main" xmlns:asvg="http://schemas.microsoft.com/office/drawing/2016/SVG/main" xmlns="">
                <a:solidFill>
                  <a:srgbClr val="FFFFFF"/>
                </a:solidFill>
              </a14:hiddenFill>
            </a:ext>
            <a:ext uri="{91240B29-F687-4f45-9708-019B960494DF}">
              <a14:hiddenLine xmlns:a16="http://schemas.microsoft.com/office/drawing/2014/main" xmlns:ahyp="http://schemas.microsoft.com/office/drawing/2018/hyperlinkcolor" xmlns:p14="http://schemas.microsoft.com/office/powerpoint/2010/main" xmlns:p15="http://schemas.microsoft.com/office/powerpoint/2012/main" xmlns:a14="http://schemas.microsoft.com/office/drawing/2010/main" xmlns:asvg="http://schemas.microsoft.com/office/drawing/2016/SVG/main" xmlns="" w="9525">
                <a:solidFill>
                  <a:srgbClr val="000000"/>
                </a:solidFill>
                <a:miter lim="800000"/>
                <a:headEnd/>
                <a:tailEnd/>
              </a14:hiddenLine>
            </a:ext>
          </a:extLst>
        </p:spPr>
        <p:txBody>
          <a:bodyPr wrap="square" lIns="0" tIns="0" rIns="0" bIns="0" anchor="b" anchorCtr="0">
            <a:sp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spcBef>
                <a:spcPts val="0"/>
              </a:spcBef>
              <a:spcAft>
                <a:spcPts val="789"/>
              </a:spcAft>
            </a:pPr>
            <a:r>
              <a:rPr lang="en-GB" sz="702" b="1" i="0" u="none" strike="noStrike" kern="1200" baseline="0" dirty="0">
                <a:solidFill>
                  <a:schemeClr val="accent5"/>
                </a:solidFill>
                <a:latin typeface="Arial" charset="0"/>
                <a:ea typeface="+mn-ea"/>
                <a:cs typeface="+mn-cs"/>
              </a:rPr>
              <a:t>paconsulting.com</a:t>
            </a:r>
            <a:endParaRPr lang="en-GB" sz="1228"/>
          </a:p>
          <a:p>
            <a:pPr algn="l" rtl="0">
              <a:spcBef>
                <a:spcPts val="0"/>
              </a:spcBef>
            </a:pPr>
            <a:r>
              <a:rPr lang="en-GB" sz="702" b="1" i="0" u="none" strike="noStrike" kern="1200" baseline="0" dirty="0">
                <a:solidFill>
                  <a:schemeClr val="accent5"/>
                </a:solidFill>
                <a:latin typeface="Arial" charset="0"/>
                <a:ea typeface="+mn-ea"/>
                <a:cs typeface="+mn-cs"/>
              </a:rPr>
              <a:t>All rights reserved © PA Knowledge Limited 2024</a:t>
            </a:r>
            <a:endParaRPr lang="en-GB" sz="1228"/>
          </a:p>
        </p:txBody>
      </p:sp>
      <p:sp>
        <p:nvSpPr>
          <p:cNvPr id="15" name="OfficeName" descr="{&quot;templafy&quot;:{&quot;id&quot;:&quot;8f1c9e89-704b-465d-bea0-d60dec09b3f9&quot;}}">
            <a:extLst>
              <a:ext uri="{FF2B5EF4-FFF2-40B4-BE49-F238E27FC236}">
                <a16:creationId xmlns:a16="http://schemas.microsoft.com/office/drawing/2014/main" id="{B584A4AE-89E3-E9CE-6BAB-1487A7C6C289}"/>
              </a:ext>
            </a:extLst>
          </p:cNvPr>
          <p:cNvSpPr/>
          <p:nvPr userDrawn="1"/>
        </p:nvSpPr>
        <p:spPr>
          <a:xfrm>
            <a:off x="7738231" y="1692009"/>
            <a:ext cx="2272808" cy="108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en-GB" sz="702" b="1">
                <a:solidFill>
                  <a:schemeClr val="bg1"/>
                </a:solidFill>
              </a:rPr>
              <a:t>Corporate Headquarters</a:t>
            </a:r>
          </a:p>
        </p:txBody>
      </p:sp>
      <p:sp>
        <p:nvSpPr>
          <p:cNvPr id="17" name="Disclaimer1" descr="{&quot;templafy&quot;:{&quot;id&quot;:&quot;00486cb4-d5f2-492a-a48a-b7327a2b13b8&quot;}}">
            <a:extLst>
              <a:ext uri="{FF2B5EF4-FFF2-40B4-BE49-F238E27FC236}">
                <a16:creationId xmlns:a16="http://schemas.microsoft.com/office/drawing/2014/main" id="{32CA410F-2F8F-D647-36B7-E066817EA6CB}"/>
              </a:ext>
            </a:extLst>
          </p:cNvPr>
          <p:cNvSpPr/>
          <p:nvPr userDrawn="1"/>
        </p:nvSpPr>
        <p:spPr>
          <a:xfrm>
            <a:off x="7738231" y="4296148"/>
            <a:ext cx="2272808" cy="43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spAutoFit/>
          </a:bodyPr>
          <a:lstStyle/>
          <a:p>
            <a:pPr algn="l"/>
            <a:r>
              <a:rPr lang="en-GB" sz="702" b="0">
                <a:solidFill>
                  <a:schemeClr val="accent5"/>
                </a:solidFill>
              </a:rPr>
              <a:t>This document has been prepared by PA Consulting Group. The contents of this document do not constitute any form of commitment or recommendation on the part of PA and speaks as at the date of publication.</a:t>
            </a:r>
          </a:p>
        </p:txBody>
      </p:sp>
      <p:sp>
        <p:nvSpPr>
          <p:cNvPr id="18" name="Disclaimer2" descr="{&quot;templafy&quot;:{&quot;id&quot;:&quot;80e8b688-8013-4a03-8065-fe447df5fba6&quot;}}">
            <a:extLst>
              <a:ext uri="{FF2B5EF4-FFF2-40B4-BE49-F238E27FC236}">
                <a16:creationId xmlns:a16="http://schemas.microsoft.com/office/drawing/2014/main" id="{BE665671-15A8-8F7C-DFB9-BC6BD5FB40EC}"/>
              </a:ext>
            </a:extLst>
          </p:cNvPr>
          <p:cNvSpPr/>
          <p:nvPr userDrawn="1"/>
        </p:nvSpPr>
        <p:spPr>
          <a:xfrm>
            <a:off x="7738231" y="5396870"/>
            <a:ext cx="2272808" cy="43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en-GB" sz="702" b="0">
                <a:solidFill>
                  <a:schemeClr val="accent5"/>
                </a:solidFill>
              </a:rPr>
              <a:t>No part of this documentation may be reproduced, stored in a retrieval system or transmitted in any form or by any means, electronic, mechanical or otherwise, without the prior written permission of PA Consulting Group.</a:t>
            </a:r>
          </a:p>
        </p:txBody>
      </p:sp>
      <p:sp>
        <p:nvSpPr>
          <p:cNvPr id="19" name="txtMTD" descr="{&quot;templafy&quot;:{&quot;id&quot;:&quot;e0fc3f96-74e2-4928-b3a8-c6fb18ab11fc&quot;}}">
            <a:extLst>
              <a:ext uri="{FF2B5EF4-FFF2-40B4-BE49-F238E27FC236}">
                <a16:creationId xmlns:a16="http://schemas.microsoft.com/office/drawing/2014/main" id="{042B07BD-2084-4A86-9287-02698B0FBBD3}"/>
              </a:ext>
            </a:extLst>
          </p:cNvPr>
          <p:cNvSpPr/>
          <p:nvPr userDrawn="1"/>
        </p:nvSpPr>
        <p:spPr>
          <a:xfrm>
            <a:off x="484418" y="4090177"/>
            <a:ext cx="5446328" cy="2246987"/>
          </a:xfrm>
          <a:prstGeom prst="rect">
            <a:avLst/>
          </a:prstGeom>
        </p:spPr>
        <p:txBody>
          <a:bodyPr wrap="square" lIns="0" tIns="0" rIns="0" bIns="0" anchor="t">
            <a:noAutofit/>
          </a:bodyPr>
          <a:lstStyle>
            <a:defPPr>
              <a:defRPr lang="en-GB"/>
            </a:defPPr>
            <a:lvl1pPr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1pPr>
            <a:lvl2pPr marL="4572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2pPr>
            <a:lvl3pPr marL="9144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3pPr>
            <a:lvl4pPr marL="13716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4pPr>
            <a:lvl5pPr marL="1828800" algn="ctr" rtl="0" eaLnBrk="0" fontAlgn="base" hangingPunct="0">
              <a:spcBef>
                <a:spcPct val="50000"/>
              </a:spcBef>
              <a:spcAft>
                <a:spcPct val="0"/>
              </a:spcAft>
              <a:buClr>
                <a:schemeClr val="tx2"/>
              </a:buClr>
              <a:buFont typeface="Symbol" pitchFamily="18" charset="2"/>
              <a:defRPr sz="1400" kern="1200">
                <a:solidFill>
                  <a:srgbClr val="737377"/>
                </a:solidFill>
                <a:latin typeface="Arial" charset="0"/>
                <a:ea typeface="+mn-ea"/>
                <a:cs typeface="+mn-cs"/>
              </a:defRPr>
            </a:lvl5pPr>
            <a:lvl6pPr marL="2286000" algn="l" defTabSz="914400" rtl="0" eaLnBrk="1" latinLnBrk="0" hangingPunct="1">
              <a:defRPr sz="1400" kern="1200">
                <a:solidFill>
                  <a:srgbClr val="737377"/>
                </a:solidFill>
                <a:latin typeface="Arial" charset="0"/>
                <a:ea typeface="+mn-ea"/>
                <a:cs typeface="+mn-cs"/>
              </a:defRPr>
            </a:lvl6pPr>
            <a:lvl7pPr marL="2743200" algn="l" defTabSz="914400" rtl="0" eaLnBrk="1" latinLnBrk="0" hangingPunct="1">
              <a:defRPr sz="1400" kern="1200">
                <a:solidFill>
                  <a:srgbClr val="737377"/>
                </a:solidFill>
                <a:latin typeface="Arial" charset="0"/>
                <a:ea typeface="+mn-ea"/>
                <a:cs typeface="+mn-cs"/>
              </a:defRPr>
            </a:lvl7pPr>
            <a:lvl8pPr marL="3200400" algn="l" defTabSz="914400" rtl="0" eaLnBrk="1" latinLnBrk="0" hangingPunct="1">
              <a:defRPr sz="1400" kern="1200">
                <a:solidFill>
                  <a:srgbClr val="737377"/>
                </a:solidFill>
                <a:latin typeface="Arial" charset="0"/>
                <a:ea typeface="+mn-ea"/>
                <a:cs typeface="+mn-cs"/>
              </a:defRPr>
            </a:lvl8pPr>
            <a:lvl9pPr marL="3657600" algn="l" defTabSz="914400" rtl="0" eaLnBrk="1" latinLnBrk="0" hangingPunct="1">
              <a:defRPr sz="1400" kern="1200">
                <a:solidFill>
                  <a:srgbClr val="737377"/>
                </a:solidFill>
                <a:latin typeface="Arial" charset="0"/>
                <a:ea typeface="+mn-ea"/>
                <a:cs typeface="+mn-cs"/>
              </a:defRPr>
            </a:lvl9pPr>
          </a:lstStyle>
          <a:p>
            <a:pPr algn="l" rtl="0"/>
            <a:r>
              <a:rPr lang="en-GB" sz="877" b="1" i="0" u="none" strike="noStrike" kern="1200" normalizeH="0" baseline="0" dirty="0">
                <a:solidFill>
                  <a:schemeClr val="tx1"/>
                </a:solidFill>
                <a:latin typeface="Arial" charset="0"/>
                <a:ea typeface="+mn-ea"/>
                <a:cs typeface="+mn-cs"/>
              </a:rPr>
              <a:t>About PA.</a:t>
            </a:r>
            <a:endParaRPr lang="en-GB" sz="1228"/>
          </a:p>
          <a:p>
            <a:pPr algn="l" rtl="0"/>
            <a:r>
              <a:rPr lang="en-GB" sz="877" b="0" i="0" u="none" strike="noStrike" kern="1200" normalizeH="0" baseline="0" dirty="0">
                <a:solidFill>
                  <a:schemeClr val="tx1"/>
                </a:solidFill>
                <a:latin typeface="Arial" charset="0"/>
                <a:ea typeface="+mn-ea"/>
                <a:cs typeface="+mn-cs"/>
              </a:rPr>
              <a:t>We believe in the power of ingenuity to build a positive human future. </a:t>
            </a:r>
            <a:endParaRPr lang="en-GB" sz="1228"/>
          </a:p>
          <a:p>
            <a:pPr algn="l" rtl="0"/>
            <a:r>
              <a:rPr lang="en-GB" sz="877" b="0" i="0" u="none" strike="noStrike" kern="1200" normalizeH="0" baseline="0" dirty="0">
                <a:solidFill>
                  <a:schemeClr val="tx1"/>
                </a:solidFill>
                <a:latin typeface="Arial" charset="0"/>
                <a:ea typeface="+mn-ea"/>
                <a:cs typeface="+mn-cs"/>
              </a:rPr>
              <a:t>As strategies, technologies, and innovation collide, we create opportunity from complexity.</a:t>
            </a:r>
            <a:endParaRPr lang="en-GB" sz="1228"/>
          </a:p>
          <a:p>
            <a:pPr algn="l" rtl="0"/>
            <a:r>
              <a:rPr lang="en-GB" sz="877" b="0" i="0" u="none" strike="noStrike" kern="1200" normalizeH="0" baseline="0" dirty="0">
                <a:solidFill>
                  <a:schemeClr val="tx1"/>
                </a:solidFill>
                <a:latin typeface="Arial" charset="0"/>
                <a:ea typeface="+mn-ea"/>
                <a:cs typeface="+mn-cs"/>
              </a:rPr>
              <a:t>Our diverse teams of experts combine innovative thinking and breakthrough technologies to progress further, faster. Our clients adapt and transform, and together we achieve enduring results.</a:t>
            </a:r>
            <a:endParaRPr lang="en-GB" sz="1228"/>
          </a:p>
          <a:p>
            <a:pPr algn="l" rtl="0"/>
            <a:r>
              <a:rPr lang="en-GB" sz="877" b="0" i="0" u="none" strike="noStrike" kern="1200" normalizeH="0" baseline="0" dirty="0">
                <a:solidFill>
                  <a:schemeClr val="tx1"/>
                </a:solidFill>
                <a:latin typeface="Arial" charset="0"/>
                <a:ea typeface="+mn-ea"/>
                <a:cs typeface="+mn-cs"/>
              </a:rPr>
              <a:t>We are over 4,000 strategists, innovators, designers, consultants, digital experts, scientists, engineers, and technologists. And we have deep expertise in consumer and manufacturing, defence and security, energy and utilities, financial services, government and public services, health and life sciences, and transport. </a:t>
            </a:r>
            <a:endParaRPr lang="en-GB" sz="1228"/>
          </a:p>
          <a:p>
            <a:pPr algn="l" rtl="0"/>
            <a:r>
              <a:rPr lang="en-GB" sz="877" b="0" i="0" u="none" strike="noStrike" kern="1200" normalizeH="0" baseline="0" dirty="0">
                <a:solidFill>
                  <a:schemeClr val="tx1"/>
                </a:solidFill>
                <a:latin typeface="Arial" charset="0"/>
                <a:ea typeface="+mn-ea"/>
                <a:cs typeface="+mn-cs"/>
              </a:rPr>
              <a:t>Our teams operate globally from offices across the UK, Ireland, US, Nordics, and Netherlands. </a:t>
            </a:r>
            <a:endParaRPr lang="en-GB" sz="1228"/>
          </a:p>
          <a:p>
            <a:pPr algn="l" rtl="0"/>
            <a:r>
              <a:rPr kumimoji="0" lang="en-GB" sz="877" b="1" i="0" u="none" strike="noStrike" kern="1200" cap="none" spc="0" normalizeH="0" baseline="0" noProof="0" dirty="0">
                <a:ln>
                  <a:noFill/>
                </a:ln>
                <a:solidFill>
                  <a:schemeClr val="tx1"/>
                </a:solidFill>
                <a:effectLst/>
                <a:uLnTx/>
                <a:uFillTx/>
                <a:latin typeface="Arial" charset="0"/>
                <a:ea typeface="+mn-ea"/>
                <a:cs typeface="+mn-cs"/>
              </a:rPr>
              <a:t>PA. Bringing Ingenuity to Life.</a:t>
            </a:r>
            <a:endParaRPr lang="en-GB" sz="1228"/>
          </a:p>
        </p:txBody>
      </p:sp>
      <p:sp>
        <p:nvSpPr>
          <p:cNvPr id="20" name="Rectangle 19">
            <a:extLst>
              <a:ext uri="{FF2B5EF4-FFF2-40B4-BE49-F238E27FC236}">
                <a16:creationId xmlns:a16="http://schemas.microsoft.com/office/drawing/2014/main" id="{EB3F913C-45D3-4E14-B83F-587DFD213D06}"/>
              </a:ext>
            </a:extLst>
          </p:cNvPr>
          <p:cNvSpPr/>
          <p:nvPr userDrawn="1"/>
        </p:nvSpPr>
        <p:spPr>
          <a:xfrm>
            <a:off x="484419" y="6628324"/>
            <a:ext cx="3699731" cy="134973"/>
          </a:xfrm>
          <a:prstGeom prst="rect">
            <a:avLst/>
          </a:prstGeom>
        </p:spPr>
        <p:txBody>
          <a:bodyPr wrap="none" lIns="0" tIns="0" rIns="0" bIns="0">
            <a:spAutoFit/>
          </a:bodyPr>
          <a:lstStyle/>
          <a:p>
            <a:pPr fontAlgn="base"/>
            <a:r>
              <a:rPr lang="en-GB" sz="877" u="none">
                <a:solidFill>
                  <a:srgbClr val="000000"/>
                </a:solidFill>
                <a:effectLst/>
                <a:latin typeface="+mn-lt"/>
                <a:ea typeface="Calibri" panose="020F0502020204030204" pitchFamily="34" charset="0"/>
              </a:rPr>
              <a:t>Discover more at </a:t>
            </a:r>
            <a:r>
              <a:rPr lang="en-GB" sz="877" u="sng">
                <a:solidFill>
                  <a:srgbClr val="0563C1"/>
                </a:solidFill>
                <a:effectLst/>
                <a:latin typeface="+mn-lt"/>
                <a:ea typeface="Calibri" panose="020F0502020204030204" pitchFamily="34" charset="0"/>
                <a:hlinkClick r:id="rId5">
                  <a:extLst>
                    <a:ext uri="{A12FA001-AC4F-418D-AE19-62706E023703}">
                      <ahyp:hlinkClr xmlns:ahyp="http://schemas.microsoft.com/office/drawing/2018/hyperlinkcolor" val="tx"/>
                    </a:ext>
                  </a:extLst>
                </a:hlinkClick>
              </a:rPr>
              <a:t>paconsulting.com</a:t>
            </a:r>
            <a:r>
              <a:rPr lang="en-GB" sz="877">
                <a:solidFill>
                  <a:srgbClr val="000000"/>
                </a:solidFill>
                <a:effectLst/>
                <a:latin typeface="+mn-lt"/>
                <a:ea typeface="Calibri" panose="020F0502020204030204" pitchFamily="34" charset="0"/>
              </a:rPr>
              <a:t> and connect with PA on </a:t>
            </a:r>
            <a:r>
              <a:rPr lang="en-GB" sz="877" u="sng">
                <a:solidFill>
                  <a:srgbClr val="0563C1"/>
                </a:solidFill>
                <a:effectLst/>
                <a:latin typeface="+mn-lt"/>
                <a:ea typeface="Calibri" panose="020F0502020204030204" pitchFamily="34" charset="0"/>
                <a:hlinkClick r:id="rId6">
                  <a:extLst>
                    <a:ext uri="{A12FA001-AC4F-418D-AE19-62706E023703}">
                      <ahyp:hlinkClr xmlns:ahyp="http://schemas.microsoft.com/office/drawing/2018/hyperlinkcolor" val="tx"/>
                    </a:ext>
                  </a:extLst>
                </a:hlinkClick>
              </a:rPr>
              <a:t>LinkedIn</a:t>
            </a:r>
            <a:r>
              <a:rPr lang="en-GB" sz="877" u="sng">
                <a:solidFill>
                  <a:srgbClr val="0563C1"/>
                </a:solidFill>
                <a:effectLst/>
                <a:latin typeface="+mn-lt"/>
                <a:ea typeface="Calibri" panose="020F0502020204030204" pitchFamily="34" charset="0"/>
              </a:rPr>
              <a:t> </a:t>
            </a:r>
            <a:r>
              <a:rPr lang="en-GB" sz="877">
                <a:solidFill>
                  <a:srgbClr val="000000"/>
                </a:solidFill>
                <a:effectLst/>
                <a:latin typeface="+mn-lt"/>
                <a:ea typeface="Calibri" panose="020F0502020204030204" pitchFamily="34" charset="0"/>
              </a:rPr>
              <a:t>and </a:t>
            </a:r>
            <a:r>
              <a:rPr lang="en-GB" sz="877" u="sng">
                <a:solidFill>
                  <a:srgbClr val="0563C1"/>
                </a:solidFill>
                <a:effectLst/>
                <a:latin typeface="+mn-lt"/>
                <a:ea typeface="Calibri" panose="020F0502020204030204" pitchFamily="34" charset="0"/>
                <a:hlinkClick r:id="rId7">
                  <a:extLst>
                    <a:ext uri="{A12FA001-AC4F-418D-AE19-62706E023703}">
                      <ahyp:hlinkClr xmlns:ahyp="http://schemas.microsoft.com/office/drawing/2018/hyperlinkcolor" val="tx"/>
                    </a:ext>
                  </a:extLst>
                </a:hlinkClick>
              </a:rPr>
              <a:t>Twitter</a:t>
            </a:r>
            <a:endParaRPr lang="en-GB" sz="877">
              <a:effectLst/>
              <a:latin typeface="+mn-lt"/>
              <a:ea typeface="Calibri" panose="020F0502020204030204" pitchFamily="34" charset="0"/>
            </a:endParaRPr>
          </a:p>
        </p:txBody>
      </p:sp>
      <p:cxnSp>
        <p:nvCxnSpPr>
          <p:cNvPr id="21" name="Straight Connector 20">
            <a:extLst>
              <a:ext uri="{FF2B5EF4-FFF2-40B4-BE49-F238E27FC236}">
                <a16:creationId xmlns:a16="http://schemas.microsoft.com/office/drawing/2014/main" id="{EB31A90E-52D8-4B71-8D75-C40ACD13D4FE}"/>
              </a:ext>
            </a:extLst>
          </p:cNvPr>
          <p:cNvCxnSpPr>
            <a:cxnSpLocks/>
          </p:cNvCxnSpPr>
          <p:nvPr userDrawn="1"/>
        </p:nvCxnSpPr>
        <p:spPr>
          <a:xfrm>
            <a:off x="484419" y="6444884"/>
            <a:ext cx="4927327"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Address" descr="{&quot;templafy&quot;:{&quot;id&quot;:&quot;2939d4a4-a4a9-408a-a7f1-76819ebb82dc&quot;}}">
            <a:extLst>
              <a:ext uri="{FF2B5EF4-FFF2-40B4-BE49-F238E27FC236}">
                <a16:creationId xmlns:a16="http://schemas.microsoft.com/office/drawing/2014/main" id="{8901F19C-00DF-080E-BE3B-A06051CA14B8}"/>
              </a:ext>
            </a:extLst>
          </p:cNvPr>
          <p:cNvSpPr/>
          <p:nvPr userDrawn="1"/>
        </p:nvSpPr>
        <p:spPr>
          <a:xfrm>
            <a:off x="7742282" y="1939987"/>
            <a:ext cx="2272808" cy="43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spAutoFit/>
          </a:bodyPr>
          <a:lstStyle/>
          <a:p>
            <a:pPr algn="l"/>
            <a:r>
              <a:rPr lang="en-GB" sz="702" b="0">
                <a:solidFill>
                  <a:schemeClr val="bg1"/>
                </a:solidFill>
              </a:rPr>
              <a:t>10 Bressenden Place 
London
SW1E 5DN
 +44 20 7730 9000</a:t>
            </a:r>
          </a:p>
        </p:txBody>
      </p:sp>
    </p:spTree>
    <p:extLst>
      <p:ext uri="{BB962C8B-B14F-4D97-AF65-F5344CB8AC3E}">
        <p14:creationId xmlns:p14="http://schemas.microsoft.com/office/powerpoint/2010/main" val="755595551"/>
      </p:ext>
    </p:extLst>
  </p:cSld>
  <p:clrMapOvr>
    <a:masterClrMapping/>
  </p:clrMapOvr>
  <p:transition>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394653" y="2104013"/>
            <a:ext cx="8209412" cy="728917"/>
          </a:xfrm>
        </p:spPr>
        <p:txBody>
          <a:bodyPr vert="horz"/>
          <a:lstStyle>
            <a:lvl1pPr>
              <a:lnSpc>
                <a:spcPct val="90000"/>
              </a:lnSpc>
              <a:defRPr sz="5263" b="1" i="0" cap="none" baseline="0">
                <a:solidFill>
                  <a:schemeClr val="lt1"/>
                </a:solidFill>
                <a:latin typeface="Arial"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10471" y="4089121"/>
            <a:ext cx="8177889" cy="323935"/>
          </a:xfrm>
        </p:spPr>
        <p:txBody>
          <a:bodyPr anchor="t"/>
          <a:lstStyle>
            <a:lvl1pPr marL="0" indent="0" algn="l">
              <a:buNone/>
              <a:defRPr sz="2105" cap="none">
                <a:solidFill>
                  <a:schemeClr val="lt1"/>
                </a:solidFill>
                <a:latin typeface="Arial" panose="020B0604020202020204" pitchFamily="34" charset="0"/>
              </a:defRPr>
            </a:lvl1pPr>
            <a:lvl2pPr marL="401010" indent="0" algn="ctr">
              <a:buNone/>
              <a:defRPr>
                <a:solidFill>
                  <a:schemeClr val="tx1">
                    <a:tint val="75000"/>
                  </a:schemeClr>
                </a:solidFill>
              </a:defRPr>
            </a:lvl2pPr>
            <a:lvl3pPr marL="802020" indent="0" algn="ctr">
              <a:buNone/>
              <a:defRPr>
                <a:solidFill>
                  <a:schemeClr val="tx1">
                    <a:tint val="75000"/>
                  </a:schemeClr>
                </a:solidFill>
              </a:defRPr>
            </a:lvl3pPr>
            <a:lvl4pPr marL="1203030" indent="0" algn="ctr">
              <a:buNone/>
              <a:defRPr>
                <a:solidFill>
                  <a:schemeClr val="tx1">
                    <a:tint val="75000"/>
                  </a:schemeClr>
                </a:solidFill>
              </a:defRPr>
            </a:lvl4pPr>
            <a:lvl5pPr marL="1604040" indent="0" algn="ctr">
              <a:buNone/>
              <a:defRPr>
                <a:solidFill>
                  <a:schemeClr val="tx1">
                    <a:tint val="75000"/>
                  </a:schemeClr>
                </a:solidFill>
              </a:defRPr>
            </a:lvl5pPr>
            <a:lvl6pPr marL="2005051" indent="0" algn="ctr">
              <a:buNone/>
              <a:defRPr>
                <a:solidFill>
                  <a:schemeClr val="tx1">
                    <a:tint val="75000"/>
                  </a:schemeClr>
                </a:solidFill>
              </a:defRPr>
            </a:lvl6pPr>
            <a:lvl7pPr marL="2406061" indent="0" algn="ctr">
              <a:buNone/>
              <a:defRPr>
                <a:solidFill>
                  <a:schemeClr val="tx1">
                    <a:tint val="75000"/>
                  </a:schemeClr>
                </a:solidFill>
              </a:defRPr>
            </a:lvl7pPr>
            <a:lvl8pPr marL="2807071" indent="0" algn="ctr">
              <a:buNone/>
              <a:defRPr>
                <a:solidFill>
                  <a:schemeClr val="tx1">
                    <a:tint val="75000"/>
                  </a:schemeClr>
                </a:solidFill>
              </a:defRPr>
            </a:lvl8pPr>
            <a:lvl9pPr marL="3208081"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26066" y="5571862"/>
            <a:ext cx="6491228" cy="944810"/>
          </a:xfrm>
        </p:spPr>
        <p:txBody>
          <a:bodyPr anchor="b" anchorCtr="0"/>
          <a:lstStyle>
            <a:lvl1pPr marL="0" marR="0" indent="0" algn="l" defTabSz="401010" rtl="0" eaLnBrk="1" fontAlgn="auto" latinLnBrk="0" hangingPunct="1">
              <a:lnSpc>
                <a:spcPct val="100000"/>
              </a:lnSpc>
              <a:spcBef>
                <a:spcPts val="0"/>
              </a:spcBef>
              <a:spcAft>
                <a:spcPts val="0"/>
              </a:spcAft>
              <a:buClrTx/>
              <a:buSzTx/>
              <a:buFont typeface="Arial"/>
              <a:buNone/>
              <a:tabLst/>
              <a:defRPr lang="en-GB" sz="1228">
                <a:solidFill>
                  <a:schemeClr val="lt1"/>
                </a:solidFill>
                <a:effectLst/>
              </a:defRPr>
            </a:lvl1pPr>
            <a:lvl2pPr marL="401010" indent="0">
              <a:buNone/>
              <a:defRPr sz="1053"/>
            </a:lvl2pPr>
            <a:lvl3pPr marL="802020" indent="0">
              <a:buNone/>
              <a:defRPr sz="877"/>
            </a:lvl3pPr>
            <a:lvl4pPr marL="1203030" indent="0">
              <a:buNone/>
              <a:defRPr sz="789"/>
            </a:lvl4pPr>
            <a:lvl5pPr marL="1604040" indent="0">
              <a:buNone/>
              <a:defRPr sz="789"/>
            </a:lvl5pPr>
            <a:lvl6pPr marL="2005051" indent="0">
              <a:buNone/>
              <a:defRPr sz="789"/>
            </a:lvl6pPr>
            <a:lvl7pPr marL="2406061" indent="0">
              <a:buNone/>
              <a:defRPr sz="789"/>
            </a:lvl7pPr>
            <a:lvl8pPr marL="2807071" indent="0">
              <a:buNone/>
              <a:defRPr sz="789"/>
            </a:lvl8pPr>
            <a:lvl9pPr marL="3208081" indent="0">
              <a:buNone/>
              <a:defRPr sz="789"/>
            </a:lvl9pPr>
          </a:lstStyle>
          <a:p>
            <a:pPr marL="0" marR="0" lvl="0" indent="0" algn="l" defTabSz="40101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26065" y="6900230"/>
            <a:ext cx="1569340" cy="134973"/>
          </a:xfrm>
          <a:prstGeom prst="rect">
            <a:avLst/>
          </a:prstGeom>
        </p:spPr>
        <p:txBody>
          <a:bodyPr wrap="none" lIns="0" tIns="0" rIns="0" bIns="0">
            <a:spAutoFit/>
          </a:bodyPr>
          <a:lstStyle/>
          <a:p>
            <a:r>
              <a:rPr lang="en-GB" sz="877" dirty="0">
                <a:solidFill>
                  <a:schemeClr val="lt1"/>
                </a:solidFill>
                <a:effectLst/>
                <a:latin typeface="Arial" panose="020B0604020202020204" pitchFamily="34" charset="0"/>
              </a:rPr>
              <a:t>A business of Marsh McLennan</a:t>
            </a:r>
            <a:endParaRPr lang="en-GB" sz="877"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5446951" y="6516672"/>
            <a:ext cx="4823169" cy="518195"/>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sz="702" dirty="0">
              <a:solidFill>
                <a:schemeClr val="lt1"/>
              </a:solidFill>
            </a:endParaRPr>
          </a:p>
        </p:txBody>
      </p:sp>
      <p:sp>
        <p:nvSpPr>
          <p:cNvPr id="4" name="Tagline" hidden="1"/>
          <p:cNvSpPr txBox="1"/>
          <p:nvPr userDrawn="1">
            <p:custDataLst>
              <p:custData r:id="rId7"/>
            </p:custDataLst>
          </p:nvPr>
        </p:nvSpPr>
        <p:spPr>
          <a:xfrm>
            <a:off x="7128933" y="400971"/>
            <a:ext cx="3141186" cy="215893"/>
          </a:xfrm>
          <a:prstGeom prst="rect">
            <a:avLst/>
          </a:prstGeom>
          <a:noFill/>
        </p:spPr>
        <p:txBody>
          <a:bodyPr wrap="square" lIns="0" tIns="0" rIns="0" bIns="0" rtlCol="0">
            <a:spAutoFit/>
          </a:bodyPr>
          <a:lstStyle/>
          <a:p>
            <a:pPr algn="r"/>
            <a:endParaRPr lang="en-GB" sz="1403" dirty="0">
              <a:solidFill>
                <a:schemeClr val="lt1"/>
              </a:solidFill>
            </a:endParaRPr>
          </a:p>
        </p:txBody>
      </p:sp>
      <p:pic>
        <p:nvPicPr>
          <p:cNvPr id="7" name="CoverMainLogo_WHITE">
            <a:extLst>
              <a:ext uri="{FF2B5EF4-FFF2-40B4-BE49-F238E27FC236}">
                <a16:creationId xmlns:a16="http://schemas.microsoft.com/office/drawing/2014/main" id="{7D91715D-E2EF-4921-9668-DD1B28E61803}"/>
              </a:ext>
            </a:extLst>
          </p:cNvPr>
          <p:cNvPicPr>
            <a:picLocks noChangeAspect="1"/>
          </p:cNvPicPr>
          <p:nvPr userDrawn="1"/>
        </p:nvPicPr>
        <p:blipFill>
          <a:blip r:embed="rId10"/>
          <a:stretch>
            <a:fillRect/>
          </a:stretch>
        </p:blipFill>
        <p:spPr bwMode="invGray">
          <a:xfrm>
            <a:off x="426288" y="381084"/>
            <a:ext cx="1408858" cy="305876"/>
          </a:xfrm>
          <a:prstGeom prst="rect">
            <a:avLst/>
          </a:prstGeom>
        </p:spPr>
      </p:pic>
      <p:pic>
        <p:nvPicPr>
          <p:cNvPr id="11" name="CoverMainLogo_COLOUR" hidden="1">
            <a:extLst>
              <a:ext uri="{FF2B5EF4-FFF2-40B4-BE49-F238E27FC236}">
                <a16:creationId xmlns:a16="http://schemas.microsoft.com/office/drawing/2014/main" id="{E7CD0B25-55F6-491F-8F22-D2470133DDC2}"/>
              </a:ext>
            </a:extLst>
          </p:cNvPr>
          <p:cNvPicPr>
            <a:picLocks noChangeAspect="1"/>
          </p:cNvPicPr>
          <p:nvPr userDrawn="1"/>
        </p:nvPicPr>
        <p:blipFill>
          <a:blip r:embed="rId11"/>
          <a:stretch>
            <a:fillRect/>
          </a:stretch>
        </p:blipFill>
        <p:spPr bwMode="invGray">
          <a:xfrm>
            <a:off x="426288" y="381084"/>
            <a:ext cx="1408858" cy="305876"/>
          </a:xfrm>
          <a:prstGeom prst="rect">
            <a:avLst/>
          </a:prstGeom>
        </p:spPr>
      </p:pic>
    </p:spTree>
    <p:custDataLst>
      <p:custData r:id="rId1"/>
    </p:custDataLst>
    <p:extLst>
      <p:ext uri="{BB962C8B-B14F-4D97-AF65-F5344CB8AC3E}">
        <p14:creationId xmlns:p14="http://schemas.microsoft.com/office/powerpoint/2010/main" val="190482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a:xfrm>
            <a:off x="634072" y="1318224"/>
            <a:ext cx="3223260" cy="384721"/>
          </a:xfrm>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a:xfrm>
            <a:off x="4940400" y="1527619"/>
            <a:ext cx="4472940" cy="276999"/>
          </a:xfrm>
        </p:spPr>
        <p:txBody>
          <a:bodyPr/>
          <a:lstStyle/>
          <a:p>
            <a:pPr lvl="0"/>
            <a:r>
              <a:rPr lang="en-GB"/>
              <a:t>Click to add text</a:t>
            </a:r>
            <a:endParaRPr lang="en-GB" dirty="0"/>
          </a:p>
        </p:txBody>
      </p:sp>
      <p:sp>
        <p:nvSpPr>
          <p:cNvPr id="4" name="Slide Number Placeholder 3"/>
          <p:cNvSpPr>
            <a:spLocks noGrp="1"/>
          </p:cNvSpPr>
          <p:nvPr>
            <p:ph type="sldNum" sz="quarter" idx="10"/>
          </p:nvPr>
        </p:nvSpPr>
        <p:spPr>
          <a:xfrm>
            <a:off x="7699248" y="7033450"/>
            <a:ext cx="2459482" cy="276999"/>
          </a:xfrm>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a:xfrm>
            <a:off x="3188861" y="7756333"/>
            <a:ext cx="3001281" cy="276999"/>
          </a:xfrm>
        </p:spPr>
        <p:txBody>
          <a:bodyPr/>
          <a:lstStyle/>
          <a:p>
            <a:pPr algn="r">
              <a:spcAft>
                <a:spcPts val="526"/>
              </a:spcAft>
            </a:pPr>
            <a:endParaRPr lang="en-GB" dirty="0"/>
          </a:p>
        </p:txBody>
      </p:sp>
      <p:sp>
        <p:nvSpPr>
          <p:cNvPr id="7" name="Text Placeholder 6"/>
          <p:cNvSpPr>
            <a:spLocks noGrp="1"/>
          </p:cNvSpPr>
          <p:nvPr>
            <p:ph type="body" sz="quarter" idx="12" hasCustomPrompt="1"/>
            <p:custDataLst>
              <p:custData r:id="rId3"/>
            </p:custDataLst>
          </p:nvPr>
        </p:nvSpPr>
        <p:spPr>
          <a:xfrm>
            <a:off x="426066" y="889280"/>
            <a:ext cx="9846839" cy="276999"/>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76725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a:xfrm>
            <a:off x="634072" y="1318224"/>
            <a:ext cx="3223260" cy="384721"/>
          </a:xfrm>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a:xfrm>
            <a:off x="4940400" y="1527619"/>
            <a:ext cx="4472940" cy="276999"/>
          </a:xfrm>
        </p:spPr>
        <p:txBody>
          <a:bodyPr/>
          <a:lstStyle/>
          <a:p>
            <a:pPr lvl="0"/>
            <a:r>
              <a:rPr lang="en-GB"/>
              <a:t>Click to add text</a:t>
            </a:r>
            <a:endParaRPr lang="en-GB" dirty="0"/>
          </a:p>
        </p:txBody>
      </p:sp>
      <p:sp>
        <p:nvSpPr>
          <p:cNvPr id="4" name="Slide Number Placeholder 3"/>
          <p:cNvSpPr>
            <a:spLocks noGrp="1"/>
          </p:cNvSpPr>
          <p:nvPr>
            <p:ph type="sldNum" sz="quarter" idx="10"/>
          </p:nvPr>
        </p:nvSpPr>
        <p:spPr>
          <a:xfrm>
            <a:off x="7699248" y="7033450"/>
            <a:ext cx="2459482" cy="276999"/>
          </a:xfrm>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a:xfrm>
            <a:off x="3188861" y="7756333"/>
            <a:ext cx="3001281" cy="276999"/>
          </a:xfrm>
        </p:spPr>
        <p:txBody>
          <a:bodyPr/>
          <a:lstStyle/>
          <a:p>
            <a:pPr algn="r">
              <a:spcAft>
                <a:spcPts val="526"/>
              </a:spcAft>
            </a:pPr>
            <a:endParaRPr lang="en-GB" dirty="0"/>
          </a:p>
        </p:txBody>
      </p:sp>
      <p:sp>
        <p:nvSpPr>
          <p:cNvPr id="7" name="Text Placeholder 6"/>
          <p:cNvSpPr>
            <a:spLocks noGrp="1"/>
          </p:cNvSpPr>
          <p:nvPr>
            <p:ph type="body" sz="quarter" idx="12" hasCustomPrompt="1"/>
            <p:custDataLst>
              <p:custData r:id="rId3"/>
            </p:custDataLst>
          </p:nvPr>
        </p:nvSpPr>
        <p:spPr>
          <a:xfrm>
            <a:off x="426066" y="889280"/>
            <a:ext cx="9846839" cy="276999"/>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032041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a:xfrm>
            <a:off x="634072" y="1318224"/>
            <a:ext cx="3223260" cy="384721"/>
          </a:xfrm>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a:xfrm>
            <a:off x="4940400" y="1527619"/>
            <a:ext cx="4472940" cy="276999"/>
          </a:xfrm>
        </p:spPr>
        <p:txBody>
          <a:bodyPr/>
          <a:lstStyle/>
          <a:p>
            <a:pPr lvl="0"/>
            <a:r>
              <a:rPr lang="en-GB"/>
              <a:t>Click to add text</a:t>
            </a:r>
            <a:endParaRPr lang="en-GB" dirty="0"/>
          </a:p>
        </p:txBody>
      </p:sp>
      <p:sp>
        <p:nvSpPr>
          <p:cNvPr id="4" name="Slide Number Placeholder 3"/>
          <p:cNvSpPr>
            <a:spLocks noGrp="1"/>
          </p:cNvSpPr>
          <p:nvPr>
            <p:ph type="sldNum" sz="quarter" idx="10"/>
          </p:nvPr>
        </p:nvSpPr>
        <p:spPr>
          <a:xfrm>
            <a:off x="7699248" y="7033450"/>
            <a:ext cx="2459482" cy="276999"/>
          </a:xfrm>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a:xfrm>
            <a:off x="3188861" y="7756333"/>
            <a:ext cx="3001281" cy="276999"/>
          </a:xfrm>
        </p:spPr>
        <p:txBody>
          <a:bodyPr/>
          <a:lstStyle/>
          <a:p>
            <a:pPr algn="r">
              <a:spcAft>
                <a:spcPts val="526"/>
              </a:spcAft>
            </a:pPr>
            <a:endParaRPr lang="en-GB" dirty="0"/>
          </a:p>
        </p:txBody>
      </p:sp>
      <p:sp>
        <p:nvSpPr>
          <p:cNvPr id="7" name="Text Placeholder 6"/>
          <p:cNvSpPr>
            <a:spLocks noGrp="1"/>
          </p:cNvSpPr>
          <p:nvPr>
            <p:ph type="body" sz="quarter" idx="12" hasCustomPrompt="1"/>
            <p:custDataLst>
              <p:custData r:id="rId3"/>
            </p:custDataLst>
          </p:nvPr>
        </p:nvSpPr>
        <p:spPr>
          <a:xfrm>
            <a:off x="426066" y="889280"/>
            <a:ext cx="9846839" cy="276999"/>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99220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a:xfrm>
            <a:off x="634072" y="1318224"/>
            <a:ext cx="3223260" cy="384721"/>
          </a:xfrm>
        </p:spPr>
        <p:txBody>
          <a:bodyPr/>
          <a:lstStyle/>
          <a:p>
            <a:r>
              <a:rPr lang="en-GB"/>
              <a:t>Click to add title</a:t>
            </a:r>
            <a:endParaRPr lang="en-GB" dirty="0"/>
          </a:p>
        </p:txBody>
      </p:sp>
      <p:sp>
        <p:nvSpPr>
          <p:cNvPr id="3" name="Content Placeholder 2"/>
          <p:cNvSpPr>
            <a:spLocks noGrp="1"/>
          </p:cNvSpPr>
          <p:nvPr>
            <p:ph idx="1" hasCustomPrompt="1"/>
            <p:custDataLst>
              <p:custData r:id="rId2"/>
            </p:custDataLst>
          </p:nvPr>
        </p:nvSpPr>
        <p:spPr>
          <a:xfrm>
            <a:off x="4940400" y="1527619"/>
            <a:ext cx="4472940" cy="276999"/>
          </a:xfrm>
        </p:spPr>
        <p:txBody>
          <a:bodyPr/>
          <a:lstStyle/>
          <a:p>
            <a:pPr lvl="0"/>
            <a:r>
              <a:rPr lang="en-GB"/>
              <a:t>Click to add text</a:t>
            </a:r>
            <a:endParaRPr lang="en-GB" dirty="0"/>
          </a:p>
        </p:txBody>
      </p:sp>
      <p:sp>
        <p:nvSpPr>
          <p:cNvPr id="4" name="Slide Number Placeholder 3"/>
          <p:cNvSpPr>
            <a:spLocks noGrp="1"/>
          </p:cNvSpPr>
          <p:nvPr>
            <p:ph type="sldNum" sz="quarter" idx="10"/>
          </p:nvPr>
        </p:nvSpPr>
        <p:spPr>
          <a:xfrm>
            <a:off x="7699248" y="7033450"/>
            <a:ext cx="2459482" cy="276999"/>
          </a:xfrm>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a:xfrm>
            <a:off x="3188861" y="7756333"/>
            <a:ext cx="3001281" cy="276999"/>
          </a:xfrm>
        </p:spPr>
        <p:txBody>
          <a:bodyPr/>
          <a:lstStyle/>
          <a:p>
            <a:pPr algn="r">
              <a:spcAft>
                <a:spcPts val="526"/>
              </a:spcAft>
            </a:pPr>
            <a:endParaRPr lang="en-GB" dirty="0"/>
          </a:p>
        </p:txBody>
      </p:sp>
      <p:sp>
        <p:nvSpPr>
          <p:cNvPr id="7" name="Text Placeholder 6"/>
          <p:cNvSpPr>
            <a:spLocks noGrp="1"/>
          </p:cNvSpPr>
          <p:nvPr>
            <p:ph type="body" sz="quarter" idx="12" hasCustomPrompt="1"/>
            <p:custDataLst>
              <p:custData r:id="rId3"/>
            </p:custDataLst>
          </p:nvPr>
        </p:nvSpPr>
        <p:spPr>
          <a:xfrm>
            <a:off x="426066" y="889280"/>
            <a:ext cx="9846839" cy="276999"/>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65696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ack Cover">
    <p:bg>
      <p:bgPr>
        <a:solidFill>
          <a:schemeClr val="accent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15914" y="5911775"/>
            <a:ext cx="5206838" cy="590862"/>
          </a:xfrm>
          <a:prstGeom prst="rect">
            <a:avLst/>
          </a:prstGeom>
          <a:noFill/>
        </p:spPr>
        <p:txBody>
          <a:bodyPr wrap="square" lIns="0" tIns="0" rIns="0" bIns="0" rtlCol="0" anchor="b" anchorCtr="0">
            <a:noAutofit/>
          </a:bodyPr>
          <a:lstStyle/>
          <a:p>
            <a:pPr marL="0" marR="0" lvl="0" indent="0" algn="l" defTabSz="401010" rtl="0" eaLnBrk="1" fontAlgn="auto" latinLnBrk="0" hangingPunct="1">
              <a:lnSpc>
                <a:spcPct val="100000"/>
              </a:lnSpc>
              <a:spcBef>
                <a:spcPts val="0"/>
              </a:spcBef>
              <a:spcAft>
                <a:spcPts val="0"/>
              </a:spcAft>
              <a:buClrTx/>
              <a:buSzTx/>
              <a:buFontTx/>
              <a:buNone/>
              <a:tabLst/>
              <a:defRPr/>
            </a:pPr>
            <a:endParaRPr lang="en-GB" sz="1053"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26066" y="1774590"/>
            <a:ext cx="9844054" cy="3529330"/>
          </a:xfrm>
        </p:spPr>
        <p:txBody>
          <a:bodyPr anchor="t" anchorCtr="0">
            <a:normAutofit/>
          </a:bodyPr>
          <a:lstStyle>
            <a:lvl1pPr marL="0" indent="0">
              <a:spcBef>
                <a:spcPts val="351"/>
              </a:spcBef>
              <a:buNone/>
              <a:defRPr sz="702">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6292897" y="6721210"/>
            <a:ext cx="3975293" cy="341420"/>
          </a:xfrm>
          <a:prstGeom prst="rect">
            <a:avLst/>
          </a:prstGeom>
          <a:noFill/>
        </p:spPr>
        <p:txBody>
          <a:bodyPr wrap="none" lIns="0" tIns="0" rIns="0" bIns="0" rtlCol="0" anchor="b" anchorCtr="0">
            <a:noAutofit/>
          </a:bodyPr>
          <a:lstStyle/>
          <a:p>
            <a:pPr indent="-401010" algn="r">
              <a:spcBef>
                <a:spcPts val="1579"/>
              </a:spcBef>
            </a:pPr>
            <a:r>
              <a:rPr lang="en-GB" sz="702" dirty="0">
                <a:solidFill>
                  <a:schemeClr val="lt1"/>
                </a:solidFill>
              </a:rPr>
              <a:t>Copyright © 2023 Marsh Ltd.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6292897" y="6316270"/>
            <a:ext cx="3975293" cy="436700"/>
          </a:xfrm>
          <a:prstGeom prst="rect">
            <a:avLst/>
          </a:prstGeom>
          <a:noFill/>
        </p:spPr>
        <p:txBody>
          <a:bodyPr wrap="none" lIns="0" tIns="0" rIns="0" bIns="0" rtlCol="0" anchor="b" anchorCtr="0">
            <a:noAutofit/>
          </a:bodyPr>
          <a:lstStyle/>
          <a:p>
            <a:pPr indent="-401010" algn="r">
              <a:spcBef>
                <a:spcPts val="1579"/>
              </a:spcBef>
            </a:pPr>
            <a:r>
              <a:rPr lang="en-GB" sz="702" dirty="0">
                <a:solidFill>
                  <a:schemeClr val="lt1"/>
                </a:solidFill>
              </a:rPr>
              <a:t>{</a:t>
            </a:r>
            <a:r>
              <a:rPr lang="en-GB" sz="702" dirty="0" err="1">
                <a:solidFill>
                  <a:schemeClr val="lt1"/>
                </a:solidFill>
              </a:rPr>
              <a:t>FileRef</a:t>
            </a:r>
            <a:r>
              <a:rPr lang="en-GB" sz="702"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16790" y="6844280"/>
            <a:ext cx="5206838" cy="238200"/>
          </a:xfrm>
          <a:prstGeom prst="rect">
            <a:avLst/>
          </a:prstGeom>
          <a:noFill/>
        </p:spPr>
        <p:txBody>
          <a:bodyPr wrap="square" lIns="0" tIns="0" rIns="0" bIns="0" rtlCol="0" anchor="b" anchorCtr="0">
            <a:noAutofit/>
          </a:bodyPr>
          <a:lstStyle/>
          <a:p>
            <a:pPr marL="0" marR="0" lvl="0" indent="0" algn="l" defTabSz="401010" rtl="0" eaLnBrk="1" fontAlgn="auto" latinLnBrk="0" hangingPunct="1">
              <a:lnSpc>
                <a:spcPct val="100000"/>
              </a:lnSpc>
              <a:spcBef>
                <a:spcPts val="0"/>
              </a:spcBef>
              <a:spcAft>
                <a:spcPts val="0"/>
              </a:spcAft>
              <a:buClrTx/>
              <a:buSzTx/>
              <a:buFontTx/>
              <a:buNone/>
              <a:tabLst/>
              <a:defRPr/>
            </a:pPr>
            <a:r>
              <a:rPr lang="en-GB" sz="1228" kern="1200" dirty="0">
                <a:solidFill>
                  <a:schemeClr val="lt1"/>
                </a:solidFill>
                <a:effectLst/>
                <a:latin typeface="+mn-lt"/>
                <a:ea typeface="+mn-ea"/>
                <a:cs typeface="+mn-cs"/>
              </a:rPr>
              <a:t>A business of Marsh McLennan</a:t>
            </a:r>
          </a:p>
        </p:txBody>
      </p:sp>
      <p:pic>
        <p:nvPicPr>
          <p:cNvPr id="3" name="MainBackLogo_WHITE">
            <a:extLst>
              <a:ext uri="{FF2B5EF4-FFF2-40B4-BE49-F238E27FC236}">
                <a16:creationId xmlns:a16="http://schemas.microsoft.com/office/drawing/2014/main" id="{D15788BA-FAD3-4ACA-A69B-02082EEB31EE}"/>
              </a:ext>
            </a:extLst>
          </p:cNvPr>
          <p:cNvPicPr>
            <a:picLocks noChangeAspect="1"/>
          </p:cNvPicPr>
          <p:nvPr userDrawn="1"/>
        </p:nvPicPr>
        <p:blipFill>
          <a:blip r:embed="rId8"/>
          <a:stretch>
            <a:fillRect/>
          </a:stretch>
        </p:blipFill>
        <p:spPr bwMode="invGray">
          <a:xfrm>
            <a:off x="426288" y="381084"/>
            <a:ext cx="1408858" cy="305876"/>
          </a:xfrm>
          <a:prstGeom prst="rect">
            <a:avLst/>
          </a:prstGeom>
        </p:spPr>
      </p:pic>
      <p:pic>
        <p:nvPicPr>
          <p:cNvPr id="9" name="MainBackLogo_COLOUR" hidden="1">
            <a:extLst>
              <a:ext uri="{FF2B5EF4-FFF2-40B4-BE49-F238E27FC236}">
                <a16:creationId xmlns:a16="http://schemas.microsoft.com/office/drawing/2014/main" id="{0A7AD817-B492-46D6-B5F0-4EA317A575B2}"/>
              </a:ext>
            </a:extLst>
          </p:cNvPr>
          <p:cNvPicPr>
            <a:picLocks noChangeAspect="1"/>
          </p:cNvPicPr>
          <p:nvPr userDrawn="1"/>
        </p:nvPicPr>
        <p:blipFill>
          <a:blip r:embed="rId9"/>
          <a:stretch>
            <a:fillRect/>
          </a:stretch>
        </p:blipFill>
        <p:spPr bwMode="invGray">
          <a:xfrm>
            <a:off x="426288" y="381084"/>
            <a:ext cx="1408858" cy="305876"/>
          </a:xfrm>
          <a:prstGeom prst="rect">
            <a:avLst/>
          </a:prstGeom>
        </p:spPr>
      </p:pic>
    </p:spTree>
    <p:custDataLst>
      <p:custData r:id="rId1"/>
    </p:custDataLst>
    <p:extLst>
      <p:ext uri="{BB962C8B-B14F-4D97-AF65-F5344CB8AC3E}">
        <p14:creationId xmlns:p14="http://schemas.microsoft.com/office/powerpoint/2010/main" val="100261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00B4C9"/>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00B4C9"/>
                </a:solidFill>
                <a:latin typeface="Arial MT"/>
                <a:cs typeface="Arial M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0" i="0">
                <a:solidFill>
                  <a:srgbClr val="00B4C9"/>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DDDEE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7" name="Title 1"/>
          <p:cNvSpPr>
            <a:spLocks noGrp="1"/>
          </p:cNvSpPr>
          <p:nvPr>
            <p:ph type="ctrTitle"/>
          </p:nvPr>
        </p:nvSpPr>
        <p:spPr>
          <a:xfrm>
            <a:off x="528730" y="311852"/>
            <a:ext cx="8783439" cy="939870"/>
          </a:xfrm>
        </p:spPr>
        <p:txBody>
          <a:bodyPr anchor="t" anchorCtr="0">
            <a:normAutofit/>
          </a:bodyPr>
          <a:lstStyle>
            <a:lvl1pPr>
              <a:defRPr sz="2807" b="1">
                <a:solidFill>
                  <a:srgbClr val="322153"/>
                </a:solidFill>
              </a:defRPr>
            </a:lvl1pPr>
          </a:lstStyle>
          <a:p>
            <a:r>
              <a:rPr lang="en-US"/>
              <a:t>Click to edit Master title style</a:t>
            </a:r>
            <a:endParaRPr lang="en-GB"/>
          </a:p>
        </p:txBody>
      </p:sp>
      <p:sp>
        <p:nvSpPr>
          <p:cNvPr id="11" name="Text Placeholder 10"/>
          <p:cNvSpPr>
            <a:spLocks noGrp="1"/>
          </p:cNvSpPr>
          <p:nvPr>
            <p:ph type="body" sz="quarter" idx="10"/>
          </p:nvPr>
        </p:nvSpPr>
        <p:spPr>
          <a:xfrm>
            <a:off x="528730" y="1353261"/>
            <a:ext cx="8783439" cy="4957868"/>
          </a:xfrm>
        </p:spPr>
        <p:txBody>
          <a:bodyPr>
            <a:normAutofit/>
          </a:bodyPr>
          <a:lstStyle>
            <a:lvl1pPr marL="0" indent="0" algn="l">
              <a:buNone/>
              <a:defRPr sz="1579"/>
            </a:lvl1pPr>
            <a:lvl2pPr marL="401010" indent="0" algn="l">
              <a:buNone/>
              <a:defRPr/>
            </a:lvl2pPr>
            <a:lvl3pPr marL="802020" indent="0" algn="l">
              <a:buNone/>
              <a:defRPr/>
            </a:lvl3pPr>
            <a:lvl4pPr marL="1203030" indent="0" algn="l">
              <a:buNone/>
              <a:defRPr/>
            </a:lvl4pPr>
            <a:lvl5pPr marL="1604040" indent="0" algn="l">
              <a:buNone/>
              <a:defRPr/>
            </a:lvl5pPr>
          </a:lstStyle>
          <a:p>
            <a:pPr lvl="0"/>
            <a:r>
              <a:rPr lang="en-US"/>
              <a:t>Click to edit Master text style</a:t>
            </a:r>
          </a:p>
        </p:txBody>
      </p:sp>
    </p:spTree>
    <p:extLst>
      <p:ext uri="{BB962C8B-B14F-4D97-AF65-F5344CB8AC3E}">
        <p14:creationId xmlns:p14="http://schemas.microsoft.com/office/powerpoint/2010/main" val="269479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A - Ligh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46EBA3F2-B810-4D50-B21A-7156FC0472E2}"/>
              </a:ext>
            </a:extLst>
          </p:cNvPr>
          <p:cNvSpPr>
            <a:spLocks noGrp="1"/>
          </p:cNvSpPr>
          <p:nvPr>
            <p:ph type="body" sz="quarter" idx="15" hasCustomPrompt="1"/>
          </p:nvPr>
        </p:nvSpPr>
        <p:spPr>
          <a:xfrm>
            <a:off x="5409340" y="1801288"/>
            <a:ext cx="4799641" cy="2933151"/>
          </a:xfrm>
        </p:spPr>
        <p:txBody>
          <a:bodyPr anchor="b" anchorCtr="0">
            <a:noAutofit/>
          </a:bodyPr>
          <a:lstStyle>
            <a:lvl1pPr marL="0" algn="l" defTabSz="911368" rtl="0" eaLnBrk="1" latinLnBrk="0" hangingPunct="1">
              <a:lnSpc>
                <a:spcPct val="100000"/>
              </a:lnSpc>
              <a:spcBef>
                <a:spcPct val="0"/>
              </a:spcBef>
              <a:spcAft>
                <a:spcPts val="0"/>
              </a:spcAft>
              <a:buNone/>
              <a:tabLst>
                <a:tab pos="0" algn="l"/>
                <a:tab pos="2521055" algn="l"/>
              </a:tabLst>
              <a:defRPr kumimoji="0" lang="en-GB" sz="4209" b="0" i="0" u="none" strike="noStrike" kern="1200" cap="none" spc="0" normalizeH="0" baseline="0" dirty="0">
                <a:ln>
                  <a:noFill/>
                </a:ln>
                <a:solidFill>
                  <a:schemeClr val="accent1"/>
                </a:solidFill>
                <a:effectLst/>
                <a:uLnTx/>
                <a:uFillTx/>
                <a:latin typeface="+mj-lt"/>
                <a:ea typeface="+mj-ea"/>
                <a:cs typeface="+mj-cs"/>
              </a:defRPr>
            </a:lvl1pPr>
            <a:lvl2pPr>
              <a:lnSpc>
                <a:spcPct val="90000"/>
              </a:lnSpc>
              <a:spcBef>
                <a:spcPts val="175"/>
              </a:spcBef>
              <a:spcAft>
                <a:spcPts val="0"/>
              </a:spcAft>
              <a:defRPr sz="2105" spc="0">
                <a:solidFill>
                  <a:schemeClr val="tx1"/>
                </a:solidFill>
              </a:defRPr>
            </a:lvl2pPr>
          </a:lstStyle>
          <a:p>
            <a:pPr lvl="0"/>
            <a:r>
              <a:rPr lang="en-GB" dirty="0"/>
              <a:t>Click to add title</a:t>
            </a:r>
            <a:endParaRPr lang="en-GB"/>
          </a:p>
        </p:txBody>
      </p:sp>
      <p:sp>
        <p:nvSpPr>
          <p:cNvPr id="14" name="Picture Placeholder 13">
            <a:extLst>
              <a:ext uri="{FF2B5EF4-FFF2-40B4-BE49-F238E27FC236}">
                <a16:creationId xmlns:a16="http://schemas.microsoft.com/office/drawing/2014/main" id="{574A3DDA-476D-454D-8939-FA8E4661D6EA}"/>
              </a:ext>
            </a:extLst>
          </p:cNvPr>
          <p:cNvSpPr>
            <a:spLocks noGrp="1"/>
          </p:cNvSpPr>
          <p:nvPr>
            <p:ph type="pic" sz="quarter" idx="19" hasCustomPrompt="1"/>
          </p:nvPr>
        </p:nvSpPr>
        <p:spPr>
          <a:xfrm>
            <a:off x="1" y="0"/>
            <a:ext cx="4462775" cy="7561099"/>
          </a:xfrm>
          <a:custGeom>
            <a:avLst/>
            <a:gdLst>
              <a:gd name="connsiteX0" fmla="*/ 0 w 5089525"/>
              <a:gd name="connsiteY0" fmla="*/ 0 h 6858000"/>
              <a:gd name="connsiteX1" fmla="*/ 4994052 w 5089525"/>
              <a:gd name="connsiteY1" fmla="*/ 0 h 6858000"/>
              <a:gd name="connsiteX2" fmla="*/ 5089525 w 5089525"/>
              <a:gd name="connsiteY2" fmla="*/ 95473 h 6858000"/>
              <a:gd name="connsiteX3" fmla="*/ 5089525 w 5089525"/>
              <a:gd name="connsiteY3" fmla="*/ 6762527 h 6858000"/>
              <a:gd name="connsiteX4" fmla="*/ 4994052 w 5089525"/>
              <a:gd name="connsiteY4" fmla="*/ 6858000 h 6858000"/>
              <a:gd name="connsiteX5" fmla="*/ 0 w 508952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9525" h="6858000">
                <a:moveTo>
                  <a:pt x="0" y="0"/>
                </a:moveTo>
                <a:lnTo>
                  <a:pt x="4994052" y="0"/>
                </a:lnTo>
                <a:cubicBezTo>
                  <a:pt x="5046780" y="0"/>
                  <a:pt x="5089525" y="42745"/>
                  <a:pt x="5089525" y="95473"/>
                </a:cubicBezTo>
                <a:lnTo>
                  <a:pt x="5089525" y="6762527"/>
                </a:lnTo>
                <a:cubicBezTo>
                  <a:pt x="5089525" y="6815255"/>
                  <a:pt x="5046780" y="6858000"/>
                  <a:pt x="4994052" y="6858000"/>
                </a:cubicBezTo>
                <a:lnTo>
                  <a:pt x="0" y="6858000"/>
                </a:lnTo>
                <a:close/>
              </a:path>
            </a:pathLst>
          </a:custGeom>
          <a:solidFill>
            <a:schemeClr val="accent1"/>
          </a:solidFill>
        </p:spPr>
        <p:txBody>
          <a:bodyPr wrap="square" lIns="36000" tIns="36000" rIns="36000" bIns="36000" anchor="ctr">
            <a:noAutofit/>
          </a:bodyPr>
          <a:lstStyle>
            <a:lvl1pPr algn="ctr">
              <a:defRPr>
                <a:solidFill>
                  <a:schemeClr val="accent4"/>
                </a:solidFill>
              </a:defRPr>
            </a:lvl1pPr>
          </a:lstStyle>
          <a:p>
            <a:r>
              <a:rPr lang="en-GB"/>
              <a:t>Image here</a:t>
            </a:r>
            <a:endParaRPr lang="en-GB" dirty="0"/>
          </a:p>
        </p:txBody>
      </p:sp>
      <p:sp>
        <p:nvSpPr>
          <p:cNvPr id="12" name="txtSecureMarker1" hidden="1"/>
          <p:cNvSpPr txBox="1"/>
          <p:nvPr userDrawn="1"/>
        </p:nvSpPr>
        <p:spPr>
          <a:xfrm>
            <a:off x="3298935" y="63385"/>
            <a:ext cx="4095530" cy="267455"/>
          </a:xfrm>
          <a:prstGeom prst="rect">
            <a:avLst/>
          </a:prstGeom>
          <a:noFill/>
        </p:spPr>
        <p:txBody>
          <a:bodyPr wrap="square" lIns="91132" tIns="45566" rIns="91132" bIns="45566" rtlCol="0">
            <a:spAutoFit/>
          </a:bodyPr>
          <a:lstStyle/>
          <a:p>
            <a:pPr algn="ctr"/>
            <a:r>
              <a:rPr lang="en-GB" sz="1140" dirty="0">
                <a:solidFill>
                  <a:srgbClr val="000000"/>
                </a:solidFill>
              </a:rPr>
              <a:t>SC</a:t>
            </a:r>
            <a:r>
              <a:rPr lang="en-GB" sz="1140" baseline="0" dirty="0">
                <a:solidFill>
                  <a:srgbClr val="000000"/>
                </a:solidFill>
              </a:rPr>
              <a:t> TEXT GOES HERE</a:t>
            </a:r>
            <a:endParaRPr lang="en-GB" sz="1140" dirty="0">
              <a:solidFill>
                <a:srgbClr val="000000"/>
              </a:solidFill>
            </a:endParaRPr>
          </a:p>
        </p:txBody>
      </p:sp>
      <p:sp>
        <p:nvSpPr>
          <p:cNvPr id="15" name="txtSecureMarker2" hidden="1"/>
          <p:cNvSpPr txBox="1"/>
          <p:nvPr userDrawn="1"/>
        </p:nvSpPr>
        <p:spPr>
          <a:xfrm>
            <a:off x="3298935" y="7177292"/>
            <a:ext cx="4095530" cy="267455"/>
          </a:xfrm>
          <a:prstGeom prst="rect">
            <a:avLst/>
          </a:prstGeom>
          <a:noFill/>
        </p:spPr>
        <p:txBody>
          <a:bodyPr wrap="square" lIns="91132" tIns="45566" rIns="91132" bIns="45566" rtlCol="0">
            <a:spAutoFit/>
          </a:bodyPr>
          <a:lstStyle/>
          <a:p>
            <a:pPr algn="ctr"/>
            <a:r>
              <a:rPr lang="en-GB" sz="1140" dirty="0">
                <a:solidFill>
                  <a:srgbClr val="000000"/>
                </a:solidFill>
              </a:rPr>
              <a:t>SC</a:t>
            </a:r>
            <a:r>
              <a:rPr lang="en-GB" sz="1140" baseline="0" dirty="0">
                <a:solidFill>
                  <a:srgbClr val="000000"/>
                </a:solidFill>
              </a:rPr>
              <a:t> TEXT GOES HERE</a:t>
            </a:r>
            <a:endParaRPr lang="en-GB" sz="1140" dirty="0">
              <a:solidFill>
                <a:srgbClr val="000000"/>
              </a:solidFill>
            </a:endParaRPr>
          </a:p>
        </p:txBody>
      </p:sp>
      <p:pic>
        <p:nvPicPr>
          <p:cNvPr id="9" name="Picture 8">
            <a:extLst>
              <a:ext uri="{FF2B5EF4-FFF2-40B4-BE49-F238E27FC236}">
                <a16:creationId xmlns:a16="http://schemas.microsoft.com/office/drawing/2014/main" id="{9106B660-5BE2-4670-BCCE-2413D99E68E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19364" y="6670560"/>
            <a:ext cx="1793460" cy="390293"/>
          </a:xfrm>
          <a:prstGeom prst="rect">
            <a:avLst/>
          </a:prstGeom>
        </p:spPr>
      </p:pic>
      <p:pic>
        <p:nvPicPr>
          <p:cNvPr id="11" name="Graphic 10">
            <a:extLst>
              <a:ext uri="{FF2B5EF4-FFF2-40B4-BE49-F238E27FC236}">
                <a16:creationId xmlns:a16="http://schemas.microsoft.com/office/drawing/2014/main" id="{1F98CDF9-443A-4730-BD1E-9EB13F16C02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14370" y="772621"/>
            <a:ext cx="694611" cy="771294"/>
          </a:xfrm>
          <a:prstGeom prst="rect">
            <a:avLst/>
          </a:prstGeom>
        </p:spPr>
      </p:pic>
      <p:cxnSp>
        <p:nvCxnSpPr>
          <p:cNvPr id="19" name="Straight Connector 18">
            <a:extLst>
              <a:ext uri="{FF2B5EF4-FFF2-40B4-BE49-F238E27FC236}">
                <a16:creationId xmlns:a16="http://schemas.microsoft.com/office/drawing/2014/main" id="{D867FDD4-F399-46AC-8F1C-10FD6928036A}"/>
              </a:ext>
            </a:extLst>
          </p:cNvPr>
          <p:cNvCxnSpPr/>
          <p:nvPr userDrawn="1"/>
        </p:nvCxnSpPr>
        <p:spPr>
          <a:xfrm>
            <a:off x="5411010" y="4901937"/>
            <a:ext cx="599769"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9C351AAF-0341-4229-A202-8F2919664979}"/>
              </a:ext>
            </a:extLst>
          </p:cNvPr>
          <p:cNvSpPr>
            <a:spLocks noGrp="1"/>
          </p:cNvSpPr>
          <p:nvPr>
            <p:ph type="body" sz="quarter" idx="20"/>
          </p:nvPr>
        </p:nvSpPr>
        <p:spPr>
          <a:xfrm>
            <a:off x="5409340" y="5069438"/>
            <a:ext cx="4799641" cy="624402"/>
          </a:xfrm>
        </p:spPr>
        <p:txBody>
          <a:bodyPr/>
          <a:lstStyle>
            <a:lvl1pPr marL="0" indent="0" algn="l" defTabSz="178793" rtl="0" eaLnBrk="1" latinLnBrk="0" hangingPunct="1">
              <a:lnSpc>
                <a:spcPct val="100000"/>
              </a:lnSpc>
              <a:spcBef>
                <a:spcPts val="0"/>
              </a:spcBef>
              <a:spcAft>
                <a:spcPts val="526"/>
              </a:spcAft>
              <a:buClrTx/>
              <a:buFont typeface="Arial" panose="020B0604020202020204" pitchFamily="34" charset="0"/>
              <a:buNone/>
              <a:defRPr lang="en-US" sz="1841" b="0" kern="1200" cap="none" baseline="0" dirty="0" smtClean="0">
                <a:solidFill>
                  <a:schemeClr val="accent4"/>
                </a:solidFill>
                <a:latin typeface="+mn-lt"/>
                <a:ea typeface="+mn-ea"/>
                <a:cs typeface="+mn-cs"/>
              </a:defRPr>
            </a:lvl1pPr>
            <a:lvl2pPr>
              <a:defRPr b="0">
                <a:solidFill>
                  <a:schemeClr val="accent1"/>
                </a:solidFill>
              </a:defRPr>
            </a:lvl2pPr>
          </a:lstStyle>
          <a:p>
            <a:pPr lvl="0"/>
            <a:r>
              <a:rPr lang="en-GB" dirty="0"/>
              <a:t>Click to edit Master text styles</a:t>
            </a:r>
            <a:endParaRPr lang="en-GB"/>
          </a:p>
          <a:p>
            <a:pPr lvl="1"/>
            <a:r>
              <a:rPr lang="en-GB" dirty="0"/>
              <a:t>Second level</a:t>
            </a:r>
            <a:endParaRPr lang="en-GB"/>
          </a:p>
        </p:txBody>
      </p:sp>
    </p:spTree>
    <p:extLst>
      <p:ext uri="{BB962C8B-B14F-4D97-AF65-F5344CB8AC3E}">
        <p14:creationId xmlns:p14="http://schemas.microsoft.com/office/powerpoint/2010/main" val="153171218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089" y="1801712"/>
            <a:ext cx="9691001" cy="5000476"/>
          </a:xfrm>
        </p:spPr>
        <p:txBody>
          <a:bodyPr>
            <a:noAutofit/>
          </a:bodyPr>
          <a:lstStyle>
            <a:lvl5pPr>
              <a:defRPr/>
            </a:lvl5pPr>
            <a:lvl6pPr>
              <a:defRPr baseline="0"/>
            </a:lvl6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2" name="Title 1">
            <a:extLst>
              <a:ext uri="{FF2B5EF4-FFF2-40B4-BE49-F238E27FC236}">
                <a16:creationId xmlns:a16="http://schemas.microsoft.com/office/drawing/2014/main" id="{27F9C8D7-A637-4A7A-998A-8AAFD206238E}"/>
              </a:ext>
            </a:extLst>
          </p:cNvPr>
          <p:cNvSpPr>
            <a:spLocks noGrp="1"/>
          </p:cNvSpPr>
          <p:nvPr>
            <p:ph type="title"/>
          </p:nvPr>
        </p:nvSpPr>
        <p:spPr>
          <a:xfrm>
            <a:off x="634072" y="1318224"/>
            <a:ext cx="3223260" cy="769441"/>
          </a:xfrm>
        </p:spPr>
        <p:txBody>
          <a:bodyPr/>
          <a:lstStyle/>
          <a:p>
            <a:r>
              <a:rPr lang="en-GB" dirty="0"/>
              <a:t>Click to edit Master title style</a:t>
            </a:r>
          </a:p>
        </p:txBody>
      </p:sp>
      <p:cxnSp>
        <p:nvCxnSpPr>
          <p:cNvPr id="6" name="Straight Connector 5">
            <a:extLst>
              <a:ext uri="{FF2B5EF4-FFF2-40B4-BE49-F238E27FC236}">
                <a16:creationId xmlns:a16="http://schemas.microsoft.com/office/drawing/2014/main" id="{4446F5A3-00B4-486E-9DB6-BA5F1CF44179}"/>
              </a:ext>
            </a:extLst>
          </p:cNvPr>
          <p:cNvCxnSpPr>
            <a:cxnSpLocks/>
          </p:cNvCxnSpPr>
          <p:nvPr userDrawn="1"/>
        </p:nvCxnSpPr>
        <p:spPr>
          <a:xfrm>
            <a:off x="486088" y="1626512"/>
            <a:ext cx="599769" cy="0"/>
          </a:xfrm>
          <a:prstGeom prst="line">
            <a:avLst/>
          </a:prstGeom>
          <a:ln w="12700">
            <a:solidFill>
              <a:srgbClr val="F62B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17004"/>
      </p:ext>
    </p:extLst>
  </p:cSld>
  <p:clrMapOvr>
    <a:masterClrMapping/>
  </p:clrMapOvr>
  <p:transition>
    <p:fade/>
  </p:transition>
  <p:extLst>
    <p:ext uri="{DCECCB84-F9BA-43D5-87BE-67443E8EF086}">
      <p15:sldGuideLst xmlns:p15="http://schemas.microsoft.com/office/powerpoint/2012/main">
        <p15:guide id="3" orient="horz" pos="38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 Dar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87827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4072" y="1318224"/>
            <a:ext cx="3223260" cy="406400"/>
          </a:xfrm>
          <a:prstGeom prst="rect">
            <a:avLst/>
          </a:prstGeom>
        </p:spPr>
        <p:txBody>
          <a:bodyPr wrap="square" lIns="0" tIns="0" rIns="0" bIns="0">
            <a:spAutoFit/>
          </a:bodyPr>
          <a:lstStyle>
            <a:lvl1pPr>
              <a:defRPr sz="2500" b="0" i="0">
                <a:solidFill>
                  <a:srgbClr val="00B4C9"/>
                </a:solidFill>
                <a:latin typeface="Arial MT"/>
                <a:cs typeface="Arial MT"/>
              </a:defRPr>
            </a:lvl1pPr>
          </a:lstStyle>
          <a:p>
            <a:endParaRPr/>
          </a:p>
        </p:txBody>
      </p:sp>
      <p:sp>
        <p:nvSpPr>
          <p:cNvPr id="3" name="Holder 3"/>
          <p:cNvSpPr>
            <a:spLocks noGrp="1"/>
          </p:cNvSpPr>
          <p:nvPr>
            <p:ph type="body" idx="1"/>
          </p:nvPr>
        </p:nvSpPr>
        <p:spPr>
          <a:xfrm>
            <a:off x="4940400" y="1527619"/>
            <a:ext cx="4472940" cy="51612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sv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jpe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1.jpe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svg"/><Relationship Id="rId32" Type="http://schemas.openxmlformats.org/officeDocument/2006/relationships/image" Target="../media/image64.png"/><Relationship Id="rId5" Type="http://schemas.openxmlformats.org/officeDocument/2006/relationships/image" Target="../media/image37.jpe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sv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svg"/><Relationship Id="rId8" Type="http://schemas.openxmlformats.org/officeDocument/2006/relationships/image" Target="../media/image40.svg"/></Relationships>
</file>

<file path=ppt/slides/_rels/slide1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71.svg"/><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9.xml"/><Relationship Id="rId1" Type="http://schemas.openxmlformats.org/officeDocument/2006/relationships/customXml" Target="../../customXml/item8.xml"/></Relationships>
</file>

<file path=ppt/slides/_rels/slide16.xml.rels><?xml version="1.0" encoding="UTF-8" standalone="yes"?>
<Relationships xmlns="http://schemas.openxmlformats.org/package/2006/relationships"><Relationship Id="rId3" Type="http://schemas.openxmlformats.org/officeDocument/2006/relationships/customXml" Target="../../customXml/item19.xml"/><Relationship Id="rId2" Type="http://schemas.openxmlformats.org/officeDocument/2006/relationships/customXml" Target="../../customXml/item18.xml"/><Relationship Id="rId1" Type="http://schemas.openxmlformats.org/officeDocument/2006/relationships/customXml" Target="../../customXml/item17.xml"/><Relationship Id="rId5" Type="http://schemas.openxmlformats.org/officeDocument/2006/relationships/slideLayout" Target="../slideLayouts/slideLayout11.xml"/><Relationship Id="rId4" Type="http://schemas.openxmlformats.org/officeDocument/2006/relationships/customXml" Target="../../customXml/item20.xml"/></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73.svg"/><Relationship Id="rId7" Type="http://schemas.openxmlformats.org/officeDocument/2006/relationships/image" Target="../media/image77.svg"/><Relationship Id="rId12"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12.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 Id="rId1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3.xml"/><Relationship Id="rId1" Type="http://schemas.openxmlformats.org/officeDocument/2006/relationships/customXml" Target="../../customXml/item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customXml" Target="../../customXml/item40.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5.xml"/><Relationship Id="rId1" Type="http://schemas.openxmlformats.org/officeDocument/2006/relationships/customXml" Target="../../customXml/item4.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00B4C9"/>
          </a:solidFill>
        </p:spPr>
        <p:txBody>
          <a:bodyPr wrap="square" lIns="0" tIns="0" rIns="0" bIns="0" rtlCol="0"/>
          <a:lstStyle/>
          <a:p>
            <a:endParaRPr/>
          </a:p>
        </p:txBody>
      </p:sp>
      <p:grpSp>
        <p:nvGrpSpPr>
          <p:cNvPr id="3" name="object 3"/>
          <p:cNvGrpSpPr/>
          <p:nvPr/>
        </p:nvGrpSpPr>
        <p:grpSpPr>
          <a:xfrm>
            <a:off x="5346001" y="12"/>
            <a:ext cx="5346036" cy="7560031"/>
            <a:chOff x="5346001" y="12"/>
            <a:chExt cx="5346036" cy="7560031"/>
          </a:xfrm>
        </p:grpSpPr>
        <p:pic>
          <p:nvPicPr>
            <p:cNvPr id="4" name="object 4"/>
            <p:cNvPicPr/>
            <p:nvPr/>
          </p:nvPicPr>
          <p:blipFill>
            <a:blip r:embed="rId3" cstate="print"/>
            <a:stretch>
              <a:fillRect/>
            </a:stretch>
          </p:blipFill>
          <p:spPr>
            <a:xfrm>
              <a:off x="5346001" y="12"/>
              <a:ext cx="5346001" cy="7559992"/>
            </a:xfrm>
            <a:prstGeom prst="rect">
              <a:avLst/>
            </a:prstGeom>
            <a:ln>
              <a:noFill/>
            </a:ln>
          </p:spPr>
        </p:pic>
        <p:sp>
          <p:nvSpPr>
            <p:cNvPr id="5" name="object 5"/>
            <p:cNvSpPr/>
            <p:nvPr/>
          </p:nvSpPr>
          <p:spPr>
            <a:xfrm>
              <a:off x="8524147" y="5392153"/>
              <a:ext cx="2167890" cy="2167890"/>
            </a:xfrm>
            <a:custGeom>
              <a:avLst/>
              <a:gdLst/>
              <a:ahLst/>
              <a:cxnLst/>
              <a:rect l="l" t="t" r="r" b="b"/>
              <a:pathLst>
                <a:path w="2167890" h="2167890">
                  <a:moveTo>
                    <a:pt x="2167851" y="0"/>
                  </a:moveTo>
                  <a:lnTo>
                    <a:pt x="0" y="2167851"/>
                  </a:lnTo>
                  <a:lnTo>
                    <a:pt x="2167851" y="2167851"/>
                  </a:lnTo>
                  <a:lnTo>
                    <a:pt x="2167851" y="0"/>
                  </a:lnTo>
                  <a:close/>
                </a:path>
              </a:pathLst>
            </a:custGeom>
            <a:solidFill>
              <a:srgbClr val="FFFFFF"/>
            </a:solidFill>
            <a:ln>
              <a:noFill/>
            </a:ln>
          </p:spPr>
          <p:txBody>
            <a:bodyPr wrap="square" lIns="0" tIns="0" rIns="0" bIns="0" rtlCol="0"/>
            <a:lstStyle/>
            <a:p>
              <a:endParaRPr/>
            </a:p>
          </p:txBody>
        </p:sp>
      </p:grpSp>
      <p:sp>
        <p:nvSpPr>
          <p:cNvPr id="6" name="object 6"/>
          <p:cNvSpPr/>
          <p:nvPr/>
        </p:nvSpPr>
        <p:spPr>
          <a:xfrm>
            <a:off x="450000" y="6412509"/>
            <a:ext cx="690880" cy="690880"/>
          </a:xfrm>
          <a:custGeom>
            <a:avLst/>
            <a:gdLst/>
            <a:ahLst/>
            <a:cxnLst/>
            <a:rect l="l" t="t" r="r" b="b"/>
            <a:pathLst>
              <a:path w="690880" h="690879">
                <a:moveTo>
                  <a:pt x="0" y="690295"/>
                </a:moveTo>
                <a:lnTo>
                  <a:pt x="690295" y="0"/>
                </a:lnTo>
              </a:path>
            </a:pathLst>
          </a:custGeom>
          <a:ln/>
        </p:spPr>
        <p:style>
          <a:lnRef idx="1">
            <a:schemeClr val="accent6"/>
          </a:lnRef>
          <a:fillRef idx="0">
            <a:schemeClr val="accent6"/>
          </a:fillRef>
          <a:effectRef idx="0">
            <a:schemeClr val="accent6"/>
          </a:effectRef>
          <a:fontRef idx="minor">
            <a:schemeClr val="tx1"/>
          </a:fontRef>
        </p:style>
        <p:txBody>
          <a:bodyPr wrap="square" lIns="0" tIns="0" rIns="0" bIns="0" rtlCol="0"/>
          <a:lstStyle/>
          <a:p>
            <a:endParaRPr/>
          </a:p>
        </p:txBody>
      </p:sp>
      <p:sp>
        <p:nvSpPr>
          <p:cNvPr id="7" name="object 7"/>
          <p:cNvSpPr/>
          <p:nvPr/>
        </p:nvSpPr>
        <p:spPr>
          <a:xfrm>
            <a:off x="10081514" y="6667269"/>
            <a:ext cx="153670" cy="154940"/>
          </a:xfrm>
          <a:custGeom>
            <a:avLst/>
            <a:gdLst/>
            <a:ahLst/>
            <a:cxnLst/>
            <a:rect l="l" t="t" r="r" b="b"/>
            <a:pathLst>
              <a:path w="153670" h="154940">
                <a:moveTo>
                  <a:pt x="153276" y="0"/>
                </a:moveTo>
                <a:lnTo>
                  <a:pt x="0" y="153276"/>
                </a:lnTo>
                <a:lnTo>
                  <a:pt x="134888" y="154371"/>
                </a:lnTo>
                <a:lnTo>
                  <a:pt x="151460" y="154222"/>
                </a:lnTo>
                <a:lnTo>
                  <a:pt x="153276" y="153657"/>
                </a:lnTo>
                <a:lnTo>
                  <a:pt x="153276" y="0"/>
                </a:lnTo>
                <a:close/>
              </a:path>
            </a:pathLst>
          </a:custGeom>
          <a:solidFill>
            <a:srgbClr val="201547"/>
          </a:solidFill>
        </p:spPr>
        <p:txBody>
          <a:bodyPr wrap="square" lIns="0" tIns="0" rIns="0" bIns="0" rtlCol="0"/>
          <a:lstStyle/>
          <a:p>
            <a:endParaRPr/>
          </a:p>
        </p:txBody>
      </p:sp>
      <p:pic>
        <p:nvPicPr>
          <p:cNvPr id="8" name="object 8"/>
          <p:cNvPicPr/>
          <p:nvPr/>
        </p:nvPicPr>
        <p:blipFill>
          <a:blip r:embed="rId4" cstate="print"/>
          <a:stretch>
            <a:fillRect/>
          </a:stretch>
        </p:blipFill>
        <p:spPr>
          <a:xfrm>
            <a:off x="10032128" y="6946562"/>
            <a:ext cx="202661" cy="156255"/>
          </a:xfrm>
          <a:prstGeom prst="rect">
            <a:avLst/>
          </a:prstGeom>
        </p:spPr>
      </p:pic>
      <p:sp>
        <p:nvSpPr>
          <p:cNvPr id="9" name="object 9"/>
          <p:cNvSpPr/>
          <p:nvPr/>
        </p:nvSpPr>
        <p:spPr>
          <a:xfrm>
            <a:off x="9797846" y="6855739"/>
            <a:ext cx="436880" cy="247650"/>
          </a:xfrm>
          <a:custGeom>
            <a:avLst/>
            <a:gdLst/>
            <a:ahLst/>
            <a:cxnLst/>
            <a:rect l="l" t="t" r="r" b="b"/>
            <a:pathLst>
              <a:path w="436879" h="247650">
                <a:moveTo>
                  <a:pt x="98120" y="148704"/>
                </a:moveTo>
                <a:lnTo>
                  <a:pt x="0" y="245986"/>
                </a:lnTo>
                <a:lnTo>
                  <a:pt x="86626" y="247091"/>
                </a:lnTo>
                <a:lnTo>
                  <a:pt x="97167" y="246938"/>
                </a:lnTo>
                <a:lnTo>
                  <a:pt x="98120" y="246367"/>
                </a:lnTo>
                <a:lnTo>
                  <a:pt x="98120" y="148704"/>
                </a:lnTo>
                <a:close/>
              </a:path>
              <a:path w="436879" h="247650">
                <a:moveTo>
                  <a:pt x="436257" y="0"/>
                </a:moveTo>
                <a:lnTo>
                  <a:pt x="246761" y="0"/>
                </a:lnTo>
                <a:lnTo>
                  <a:pt x="139217" y="106718"/>
                </a:lnTo>
                <a:lnTo>
                  <a:pt x="139217" y="244208"/>
                </a:lnTo>
                <a:lnTo>
                  <a:pt x="195770" y="244208"/>
                </a:lnTo>
                <a:lnTo>
                  <a:pt x="195770" y="53987"/>
                </a:lnTo>
                <a:lnTo>
                  <a:pt x="436257" y="53987"/>
                </a:lnTo>
                <a:lnTo>
                  <a:pt x="436257" y="0"/>
                </a:lnTo>
                <a:close/>
              </a:path>
            </a:pathLst>
          </a:custGeom>
          <a:solidFill>
            <a:srgbClr val="201547"/>
          </a:solidFill>
        </p:spPr>
        <p:txBody>
          <a:bodyPr wrap="square" lIns="0" tIns="0" rIns="0" bIns="0" rtlCol="0"/>
          <a:lstStyle/>
          <a:p>
            <a:endParaRPr/>
          </a:p>
        </p:txBody>
      </p:sp>
      <p:grpSp>
        <p:nvGrpSpPr>
          <p:cNvPr id="10" name="object 10"/>
          <p:cNvGrpSpPr/>
          <p:nvPr/>
        </p:nvGrpSpPr>
        <p:grpSpPr>
          <a:xfrm>
            <a:off x="9658801" y="6667205"/>
            <a:ext cx="351155" cy="191135"/>
            <a:chOff x="9658801" y="6667205"/>
            <a:chExt cx="351155" cy="191135"/>
          </a:xfrm>
        </p:grpSpPr>
        <p:pic>
          <p:nvPicPr>
            <p:cNvPr id="11" name="object 11"/>
            <p:cNvPicPr/>
            <p:nvPr/>
          </p:nvPicPr>
          <p:blipFill>
            <a:blip r:embed="rId5" cstate="print"/>
            <a:stretch>
              <a:fillRect/>
            </a:stretch>
          </p:blipFill>
          <p:spPr>
            <a:xfrm>
              <a:off x="9658801" y="6667205"/>
              <a:ext cx="255884" cy="65565"/>
            </a:xfrm>
            <a:prstGeom prst="rect">
              <a:avLst/>
            </a:prstGeom>
          </p:spPr>
        </p:pic>
        <p:pic>
          <p:nvPicPr>
            <p:cNvPr id="12" name="object 12"/>
            <p:cNvPicPr/>
            <p:nvPr/>
          </p:nvPicPr>
          <p:blipFill>
            <a:blip r:embed="rId6" cstate="print"/>
            <a:stretch>
              <a:fillRect/>
            </a:stretch>
          </p:blipFill>
          <p:spPr>
            <a:xfrm>
              <a:off x="9659650" y="6774610"/>
              <a:ext cx="349869" cy="83191"/>
            </a:xfrm>
            <a:prstGeom prst="rect">
              <a:avLst/>
            </a:prstGeom>
          </p:spPr>
        </p:pic>
      </p:grpSp>
      <p:pic>
        <p:nvPicPr>
          <p:cNvPr id="13" name="object 13"/>
          <p:cNvPicPr/>
          <p:nvPr/>
        </p:nvPicPr>
        <p:blipFill>
          <a:blip r:embed="rId7" cstate="print"/>
          <a:stretch>
            <a:fillRect/>
          </a:stretch>
        </p:blipFill>
        <p:spPr>
          <a:xfrm>
            <a:off x="867148" y="643181"/>
            <a:ext cx="166649" cy="200964"/>
          </a:xfrm>
          <a:prstGeom prst="rect">
            <a:avLst/>
          </a:prstGeom>
        </p:spPr>
      </p:pic>
      <p:pic>
        <p:nvPicPr>
          <p:cNvPr id="14" name="object 14"/>
          <p:cNvPicPr/>
          <p:nvPr/>
        </p:nvPicPr>
        <p:blipFill>
          <a:blip r:embed="rId8" cstate="print"/>
          <a:stretch>
            <a:fillRect/>
          </a:stretch>
        </p:blipFill>
        <p:spPr>
          <a:xfrm>
            <a:off x="1082809" y="643181"/>
            <a:ext cx="156857" cy="200964"/>
          </a:xfrm>
          <a:prstGeom prst="rect">
            <a:avLst/>
          </a:prstGeom>
        </p:spPr>
      </p:pic>
      <p:grpSp>
        <p:nvGrpSpPr>
          <p:cNvPr id="15" name="object 15"/>
          <p:cNvGrpSpPr/>
          <p:nvPr/>
        </p:nvGrpSpPr>
        <p:grpSpPr>
          <a:xfrm>
            <a:off x="1294001" y="640328"/>
            <a:ext cx="252729" cy="208915"/>
            <a:chOff x="1294001" y="640328"/>
            <a:chExt cx="252729" cy="208915"/>
          </a:xfrm>
        </p:grpSpPr>
        <p:pic>
          <p:nvPicPr>
            <p:cNvPr id="16" name="object 16"/>
            <p:cNvPicPr/>
            <p:nvPr/>
          </p:nvPicPr>
          <p:blipFill>
            <a:blip r:embed="rId9" cstate="print"/>
            <a:stretch>
              <a:fillRect/>
            </a:stretch>
          </p:blipFill>
          <p:spPr>
            <a:xfrm>
              <a:off x="1373320" y="640328"/>
              <a:ext cx="173355" cy="208737"/>
            </a:xfrm>
            <a:prstGeom prst="rect">
              <a:avLst/>
            </a:prstGeom>
          </p:spPr>
        </p:pic>
        <p:sp>
          <p:nvSpPr>
            <p:cNvPr id="17" name="object 17"/>
            <p:cNvSpPr/>
            <p:nvPr/>
          </p:nvSpPr>
          <p:spPr>
            <a:xfrm>
              <a:off x="1294001" y="643921"/>
              <a:ext cx="36830" cy="201930"/>
            </a:xfrm>
            <a:custGeom>
              <a:avLst/>
              <a:gdLst/>
              <a:ahLst/>
              <a:cxnLst/>
              <a:rect l="l" t="t" r="r" b="b"/>
              <a:pathLst>
                <a:path w="36830" h="201930">
                  <a:moveTo>
                    <a:pt x="34772" y="0"/>
                  </a:moveTo>
                  <a:lnTo>
                    <a:pt x="32410" y="0"/>
                  </a:lnTo>
                  <a:lnTo>
                    <a:pt x="1917" y="0"/>
                  </a:lnTo>
                  <a:lnTo>
                    <a:pt x="0" y="1955"/>
                  </a:lnTo>
                  <a:lnTo>
                    <a:pt x="0" y="199580"/>
                  </a:lnTo>
                  <a:lnTo>
                    <a:pt x="1917" y="201536"/>
                  </a:lnTo>
                  <a:lnTo>
                    <a:pt x="34772" y="201536"/>
                  </a:lnTo>
                  <a:lnTo>
                    <a:pt x="36690" y="199580"/>
                  </a:lnTo>
                  <a:lnTo>
                    <a:pt x="36690" y="1955"/>
                  </a:lnTo>
                  <a:lnTo>
                    <a:pt x="34772" y="0"/>
                  </a:lnTo>
                  <a:close/>
                </a:path>
              </a:pathLst>
            </a:custGeom>
            <a:solidFill>
              <a:srgbClr val="FFFFFF"/>
            </a:solidFill>
          </p:spPr>
          <p:txBody>
            <a:bodyPr wrap="square" lIns="0" tIns="0" rIns="0" bIns="0" rtlCol="0"/>
            <a:lstStyle/>
            <a:p>
              <a:endParaRPr/>
            </a:p>
          </p:txBody>
        </p:sp>
      </p:grpSp>
      <p:sp>
        <p:nvSpPr>
          <p:cNvPr id="18" name="object 18"/>
          <p:cNvSpPr/>
          <p:nvPr/>
        </p:nvSpPr>
        <p:spPr>
          <a:xfrm>
            <a:off x="661264" y="726506"/>
            <a:ext cx="103505" cy="34925"/>
          </a:xfrm>
          <a:custGeom>
            <a:avLst/>
            <a:gdLst/>
            <a:ahLst/>
            <a:cxnLst/>
            <a:rect l="l" t="t" r="r" b="b"/>
            <a:pathLst>
              <a:path w="103504" h="34925">
                <a:moveTo>
                  <a:pt x="100977" y="0"/>
                </a:moveTo>
                <a:lnTo>
                  <a:pt x="1968" y="0"/>
                </a:lnTo>
                <a:lnTo>
                  <a:pt x="0" y="1917"/>
                </a:lnTo>
                <a:lnTo>
                  <a:pt x="0" y="32397"/>
                </a:lnTo>
                <a:lnTo>
                  <a:pt x="1968" y="34315"/>
                </a:lnTo>
                <a:lnTo>
                  <a:pt x="98551" y="34315"/>
                </a:lnTo>
                <a:lnTo>
                  <a:pt x="100977" y="34315"/>
                </a:lnTo>
                <a:lnTo>
                  <a:pt x="102946" y="32397"/>
                </a:lnTo>
                <a:lnTo>
                  <a:pt x="102946" y="1917"/>
                </a:lnTo>
                <a:lnTo>
                  <a:pt x="100977" y="0"/>
                </a:lnTo>
                <a:close/>
              </a:path>
            </a:pathLst>
          </a:custGeom>
          <a:solidFill>
            <a:srgbClr val="FFFFFF"/>
          </a:solidFill>
        </p:spPr>
        <p:txBody>
          <a:bodyPr wrap="square" lIns="0" tIns="0" rIns="0" bIns="0" rtlCol="0"/>
          <a:lstStyle/>
          <a:p>
            <a:endParaRPr/>
          </a:p>
        </p:txBody>
      </p:sp>
      <p:sp>
        <p:nvSpPr>
          <p:cNvPr id="19" name="object 19"/>
          <p:cNvSpPr/>
          <p:nvPr/>
        </p:nvSpPr>
        <p:spPr>
          <a:xfrm>
            <a:off x="661275" y="643177"/>
            <a:ext cx="147320" cy="34925"/>
          </a:xfrm>
          <a:custGeom>
            <a:avLst/>
            <a:gdLst/>
            <a:ahLst/>
            <a:cxnLst/>
            <a:rect l="l" t="t" r="r" b="b"/>
            <a:pathLst>
              <a:path w="147320" h="34925">
                <a:moveTo>
                  <a:pt x="145084" y="0"/>
                </a:moveTo>
                <a:lnTo>
                  <a:pt x="1968" y="0"/>
                </a:lnTo>
                <a:lnTo>
                  <a:pt x="0" y="1917"/>
                </a:lnTo>
                <a:lnTo>
                  <a:pt x="0" y="32397"/>
                </a:lnTo>
                <a:lnTo>
                  <a:pt x="1968" y="34315"/>
                </a:lnTo>
                <a:lnTo>
                  <a:pt x="4381" y="34315"/>
                </a:lnTo>
                <a:lnTo>
                  <a:pt x="145084" y="34315"/>
                </a:lnTo>
                <a:lnTo>
                  <a:pt x="147040" y="32397"/>
                </a:lnTo>
                <a:lnTo>
                  <a:pt x="147040" y="1917"/>
                </a:lnTo>
                <a:lnTo>
                  <a:pt x="145084" y="0"/>
                </a:lnTo>
                <a:close/>
              </a:path>
            </a:pathLst>
          </a:custGeom>
          <a:solidFill>
            <a:srgbClr val="FFFFFF"/>
          </a:solidFill>
        </p:spPr>
        <p:txBody>
          <a:bodyPr wrap="square" lIns="0" tIns="0" rIns="0" bIns="0" rtlCol="0"/>
          <a:lstStyle/>
          <a:p>
            <a:endParaRPr/>
          </a:p>
        </p:txBody>
      </p:sp>
      <p:pic>
        <p:nvPicPr>
          <p:cNvPr id="20" name="object 20"/>
          <p:cNvPicPr/>
          <p:nvPr/>
        </p:nvPicPr>
        <p:blipFill>
          <a:blip r:embed="rId10" cstate="print"/>
          <a:stretch>
            <a:fillRect/>
          </a:stretch>
        </p:blipFill>
        <p:spPr>
          <a:xfrm>
            <a:off x="455405" y="638933"/>
            <a:ext cx="159004" cy="206438"/>
          </a:xfrm>
          <a:prstGeom prst="rect">
            <a:avLst/>
          </a:prstGeom>
        </p:spPr>
      </p:pic>
      <p:sp>
        <p:nvSpPr>
          <p:cNvPr id="21" name="object 21"/>
          <p:cNvSpPr/>
          <p:nvPr/>
        </p:nvSpPr>
        <p:spPr>
          <a:xfrm>
            <a:off x="661155" y="809462"/>
            <a:ext cx="146050" cy="36195"/>
          </a:xfrm>
          <a:custGeom>
            <a:avLst/>
            <a:gdLst/>
            <a:ahLst/>
            <a:cxnLst/>
            <a:rect l="l" t="t" r="r" b="b"/>
            <a:pathLst>
              <a:path w="146050" h="36194">
                <a:moveTo>
                  <a:pt x="143840" y="0"/>
                </a:moveTo>
                <a:lnTo>
                  <a:pt x="141439" y="0"/>
                </a:lnTo>
                <a:lnTo>
                  <a:pt x="1955" y="0"/>
                </a:lnTo>
                <a:lnTo>
                  <a:pt x="0" y="2019"/>
                </a:lnTo>
                <a:lnTo>
                  <a:pt x="0" y="33896"/>
                </a:lnTo>
                <a:lnTo>
                  <a:pt x="1955" y="35915"/>
                </a:lnTo>
                <a:lnTo>
                  <a:pt x="143840" y="35915"/>
                </a:lnTo>
                <a:lnTo>
                  <a:pt x="145783" y="33896"/>
                </a:lnTo>
                <a:lnTo>
                  <a:pt x="145783" y="2019"/>
                </a:lnTo>
                <a:lnTo>
                  <a:pt x="143840" y="0"/>
                </a:lnTo>
                <a:close/>
              </a:path>
            </a:pathLst>
          </a:custGeom>
          <a:solidFill>
            <a:srgbClr val="FFFFFF"/>
          </a:solidFill>
        </p:spPr>
        <p:txBody>
          <a:bodyPr wrap="square" lIns="0" tIns="0" rIns="0" bIns="0" rtlCol="0"/>
          <a:lstStyle/>
          <a:p>
            <a:endParaRPr/>
          </a:p>
        </p:txBody>
      </p:sp>
      <p:pic>
        <p:nvPicPr>
          <p:cNvPr id="22" name="object 22"/>
          <p:cNvPicPr/>
          <p:nvPr/>
        </p:nvPicPr>
        <p:blipFill>
          <a:blip r:embed="rId11" cstate="print"/>
          <a:stretch>
            <a:fillRect/>
          </a:stretch>
        </p:blipFill>
        <p:spPr>
          <a:xfrm>
            <a:off x="1572985" y="554950"/>
            <a:ext cx="100586" cy="100394"/>
          </a:xfrm>
          <a:prstGeom prst="rect">
            <a:avLst/>
          </a:prstGeom>
        </p:spPr>
      </p:pic>
      <p:sp>
        <p:nvSpPr>
          <p:cNvPr id="23" name="object 23"/>
          <p:cNvSpPr txBox="1"/>
          <p:nvPr/>
        </p:nvSpPr>
        <p:spPr>
          <a:xfrm>
            <a:off x="534059" y="5100476"/>
            <a:ext cx="1821214" cy="259045"/>
          </a:xfrm>
          <a:prstGeom prst="rect">
            <a:avLst/>
          </a:prstGeom>
        </p:spPr>
        <p:txBody>
          <a:bodyPr vert="horz" wrap="square" lIns="0" tIns="12700" rIns="0" bIns="0" rtlCol="0">
            <a:spAutoFit/>
          </a:bodyPr>
          <a:lstStyle/>
          <a:p>
            <a:pPr marL="12700">
              <a:lnSpc>
                <a:spcPct val="100000"/>
              </a:lnSpc>
              <a:spcBef>
                <a:spcPts val="100"/>
              </a:spcBef>
            </a:pPr>
            <a:r>
              <a:rPr lang="en-US" sz="1600" spc="-110" dirty="0">
                <a:solidFill>
                  <a:srgbClr val="FFFFFF"/>
                </a:solidFill>
                <a:latin typeface="Arial Black"/>
                <a:cs typeface="Arial Black"/>
              </a:rPr>
              <a:t>12 July</a:t>
            </a:r>
            <a:r>
              <a:rPr sz="1600" spc="-55" dirty="0">
                <a:solidFill>
                  <a:srgbClr val="FFFFFF"/>
                </a:solidFill>
                <a:latin typeface="Arial Black"/>
                <a:cs typeface="Arial Black"/>
              </a:rPr>
              <a:t> </a:t>
            </a:r>
            <a:r>
              <a:rPr sz="1600" spc="-60" dirty="0">
                <a:solidFill>
                  <a:srgbClr val="FFFFFF"/>
                </a:solidFill>
                <a:latin typeface="Arial Black"/>
                <a:cs typeface="Arial Black"/>
              </a:rPr>
              <a:t>2024</a:t>
            </a:r>
            <a:endParaRPr sz="1600" dirty="0">
              <a:latin typeface="Arial Black"/>
              <a:cs typeface="Arial Black"/>
            </a:endParaRPr>
          </a:p>
        </p:txBody>
      </p:sp>
      <p:sp>
        <p:nvSpPr>
          <p:cNvPr id="24" name="object 24"/>
          <p:cNvSpPr txBox="1"/>
          <p:nvPr/>
        </p:nvSpPr>
        <p:spPr>
          <a:xfrm>
            <a:off x="942536" y="6856100"/>
            <a:ext cx="972587" cy="237886"/>
          </a:xfrm>
          <a:prstGeom prst="rect">
            <a:avLst/>
          </a:prstGeom>
        </p:spPr>
        <p:txBody>
          <a:bodyPr vert="horz" wrap="square" lIns="0" tIns="14605" rIns="0" bIns="0" rtlCol="0" anchor="t">
            <a:spAutoFit/>
          </a:bodyPr>
          <a:lstStyle/>
          <a:p>
            <a:pPr marL="12700">
              <a:lnSpc>
                <a:spcPct val="100000"/>
              </a:lnSpc>
              <a:spcBef>
                <a:spcPts val="115"/>
              </a:spcBef>
            </a:pPr>
            <a:r>
              <a:rPr lang="en-GB" sz="1450" spc="-10">
                <a:solidFill>
                  <a:schemeClr val="bg1"/>
                </a:solidFill>
                <a:latin typeface="Verdana Pro"/>
                <a:cs typeface="Arial MT"/>
              </a:rPr>
              <a:t>zenzic.io</a:t>
            </a:r>
            <a:endParaRPr lang="en-GB" sz="1450">
              <a:solidFill>
                <a:schemeClr val="bg1"/>
              </a:solidFill>
              <a:latin typeface="Verdana Pro"/>
              <a:cs typeface="Arial MT"/>
            </a:endParaRPr>
          </a:p>
        </p:txBody>
      </p:sp>
      <p:sp>
        <p:nvSpPr>
          <p:cNvPr id="25" name="object 25"/>
          <p:cNvSpPr txBox="1">
            <a:spLocks noGrp="1"/>
          </p:cNvSpPr>
          <p:nvPr>
            <p:ph type="title"/>
          </p:nvPr>
        </p:nvSpPr>
        <p:spPr>
          <a:xfrm>
            <a:off x="495157" y="2622708"/>
            <a:ext cx="4100061" cy="1334853"/>
          </a:xfrm>
          <a:prstGeom prst="rect">
            <a:avLst/>
          </a:prstGeom>
        </p:spPr>
        <p:txBody>
          <a:bodyPr vert="horz" wrap="square" lIns="0" tIns="40640" rIns="0" bIns="0" rtlCol="0" anchor="t">
            <a:spAutoFit/>
          </a:bodyPr>
          <a:lstStyle/>
          <a:p>
            <a:pPr marL="12700" marR="5080" indent="1270">
              <a:lnSpc>
                <a:spcPct val="94500"/>
              </a:lnSpc>
              <a:spcBef>
                <a:spcPts val="320"/>
              </a:spcBef>
            </a:pPr>
            <a:r>
              <a:rPr sz="2950" b="1" spc="-195">
                <a:solidFill>
                  <a:srgbClr val="1C0047"/>
                </a:solidFill>
                <a:latin typeface="Verdana Pro"/>
                <a:cs typeface="Arial Black"/>
              </a:rPr>
              <a:t>Scaling</a:t>
            </a:r>
            <a:r>
              <a:rPr sz="2950" b="1" spc="-114">
                <a:solidFill>
                  <a:srgbClr val="1C0047"/>
                </a:solidFill>
                <a:latin typeface="Verdana Pro"/>
                <a:cs typeface="Arial Black"/>
              </a:rPr>
              <a:t> </a:t>
            </a:r>
            <a:r>
              <a:rPr sz="2950" b="1" spc="-180">
                <a:solidFill>
                  <a:srgbClr val="1C0047"/>
                </a:solidFill>
                <a:latin typeface="Verdana Pro"/>
                <a:cs typeface="Arial Black"/>
              </a:rPr>
              <a:t>up</a:t>
            </a:r>
            <a:r>
              <a:rPr sz="2950" b="1" spc="-110">
                <a:solidFill>
                  <a:srgbClr val="1C0047"/>
                </a:solidFill>
                <a:latin typeface="Verdana Pro"/>
                <a:cs typeface="Arial Black"/>
              </a:rPr>
              <a:t> </a:t>
            </a:r>
            <a:r>
              <a:rPr sz="2950" b="1" spc="-170">
                <a:solidFill>
                  <a:srgbClr val="1C0047"/>
                </a:solidFill>
                <a:latin typeface="Verdana Pro"/>
                <a:cs typeface="Arial Black"/>
              </a:rPr>
              <a:t>by</a:t>
            </a:r>
            <a:r>
              <a:rPr sz="2950" b="1" spc="-114">
                <a:solidFill>
                  <a:srgbClr val="1C0047"/>
                </a:solidFill>
                <a:latin typeface="Verdana Pro"/>
                <a:cs typeface="Arial Black"/>
              </a:rPr>
              <a:t> </a:t>
            </a:r>
            <a:r>
              <a:rPr sz="2950" b="1" spc="-105">
                <a:solidFill>
                  <a:srgbClr val="1C0047"/>
                </a:solidFill>
                <a:latin typeface="Verdana Pro"/>
                <a:cs typeface="Arial Black"/>
              </a:rPr>
              <a:t>2035: </a:t>
            </a:r>
            <a:r>
              <a:rPr sz="2950" b="1" spc="-114">
                <a:solidFill>
                  <a:srgbClr val="FFFFFF"/>
                </a:solidFill>
                <a:latin typeface="Verdana Pro"/>
                <a:cs typeface="Arial Black"/>
              </a:rPr>
              <a:t>Opportunities</a:t>
            </a:r>
            <a:r>
              <a:rPr sz="2950" b="1" spc="-130">
                <a:solidFill>
                  <a:srgbClr val="FFFFFF"/>
                </a:solidFill>
                <a:latin typeface="Verdana Pro"/>
                <a:cs typeface="Arial Black"/>
              </a:rPr>
              <a:t> </a:t>
            </a:r>
            <a:r>
              <a:rPr sz="2950" b="1" spc="-25">
                <a:solidFill>
                  <a:srgbClr val="FFFFFF"/>
                </a:solidFill>
                <a:latin typeface="Verdana Pro"/>
                <a:cs typeface="Arial Black"/>
              </a:rPr>
              <a:t>for </a:t>
            </a:r>
            <a:r>
              <a:rPr sz="2950" b="1" spc="-125">
                <a:solidFill>
                  <a:srgbClr val="FFFFFF"/>
                </a:solidFill>
                <a:latin typeface="Verdana Pro"/>
                <a:cs typeface="Arial Black"/>
              </a:rPr>
              <a:t>the</a:t>
            </a:r>
            <a:r>
              <a:rPr sz="2950" b="1" spc="-140">
                <a:solidFill>
                  <a:srgbClr val="FFFFFF"/>
                </a:solidFill>
                <a:latin typeface="Verdana Pro"/>
                <a:cs typeface="Arial Black"/>
              </a:rPr>
              <a:t> </a:t>
            </a:r>
            <a:r>
              <a:rPr sz="2950" b="1" spc="-270">
                <a:solidFill>
                  <a:srgbClr val="FFFFFF"/>
                </a:solidFill>
                <a:latin typeface="Verdana Pro"/>
                <a:cs typeface="Arial Black"/>
              </a:rPr>
              <a:t>UK</a:t>
            </a:r>
            <a:r>
              <a:rPr sz="2950" b="1" spc="-140">
                <a:solidFill>
                  <a:srgbClr val="FFFFFF"/>
                </a:solidFill>
                <a:latin typeface="Verdana Pro"/>
                <a:cs typeface="Arial Black"/>
              </a:rPr>
              <a:t> </a:t>
            </a:r>
            <a:r>
              <a:rPr sz="2950" b="1" spc="-35">
                <a:solidFill>
                  <a:srgbClr val="FFFFFF"/>
                </a:solidFill>
                <a:latin typeface="Verdana Pro"/>
                <a:cs typeface="Arial Black"/>
              </a:rPr>
              <a:t>CAM</a:t>
            </a:r>
            <a:r>
              <a:rPr sz="2950" b="1" spc="-190">
                <a:solidFill>
                  <a:srgbClr val="FFFFFF"/>
                </a:solidFill>
                <a:latin typeface="Verdana Pro"/>
                <a:cs typeface="Arial Black"/>
              </a:rPr>
              <a:t> </a:t>
            </a:r>
            <a:r>
              <a:rPr sz="2950" b="1" spc="-140">
                <a:solidFill>
                  <a:srgbClr val="FFFFFF"/>
                </a:solidFill>
                <a:latin typeface="Verdana Pro"/>
                <a:cs typeface="Arial Black"/>
              </a:rPr>
              <a:t>sector</a:t>
            </a:r>
            <a:endParaRPr lang="en-US" sz="2950" b="1">
              <a:latin typeface="Verdana Pro"/>
              <a:cs typeface="Arial Black"/>
            </a:endParaRPr>
          </a:p>
        </p:txBody>
      </p:sp>
      <p:sp>
        <p:nvSpPr>
          <p:cNvPr id="26" name="object 26"/>
          <p:cNvSpPr txBox="1"/>
          <p:nvPr/>
        </p:nvSpPr>
        <p:spPr>
          <a:xfrm>
            <a:off x="495280" y="4127579"/>
            <a:ext cx="3435985" cy="566822"/>
          </a:xfrm>
          <a:prstGeom prst="rect">
            <a:avLst/>
          </a:prstGeom>
        </p:spPr>
        <p:txBody>
          <a:bodyPr vert="horz" wrap="square" lIns="0" tIns="12700" rIns="0" bIns="0" rtlCol="0" anchor="t">
            <a:spAutoFit/>
          </a:bodyPr>
          <a:lstStyle/>
          <a:p>
            <a:pPr marL="12700">
              <a:lnSpc>
                <a:spcPct val="100000"/>
              </a:lnSpc>
              <a:spcBef>
                <a:spcPts val="100"/>
              </a:spcBef>
            </a:pPr>
            <a:r>
              <a:rPr>
                <a:latin typeface="Verdana Pro"/>
                <a:cs typeface="Arial MT"/>
              </a:rPr>
              <a:t>An aggregation of key Zenzic insights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9C1BB-26DC-6780-A750-AF8BBB900FD3}"/>
              </a:ext>
            </a:extLst>
          </p:cNvPr>
          <p:cNvSpPr>
            <a:spLocks noGrp="1"/>
          </p:cNvSpPr>
          <p:nvPr>
            <p:ph type="title"/>
          </p:nvPr>
        </p:nvSpPr>
        <p:spPr/>
        <p:txBody>
          <a:bodyPr/>
          <a:lstStyle/>
          <a:p>
            <a:r>
              <a:rPr lang="en-GB" dirty="0"/>
              <a:t>Deciding where to focus</a:t>
            </a:r>
          </a:p>
        </p:txBody>
      </p:sp>
      <p:pic>
        <p:nvPicPr>
          <p:cNvPr id="9" name="Picture 8">
            <a:extLst>
              <a:ext uri="{FF2B5EF4-FFF2-40B4-BE49-F238E27FC236}">
                <a16:creationId xmlns:a16="http://schemas.microsoft.com/office/drawing/2014/main" id="{B60A9A42-1BC6-0AED-1236-8745D2E35A93}"/>
              </a:ext>
            </a:extLst>
          </p:cNvPr>
          <p:cNvPicPr>
            <a:picLocks noChangeAspect="1"/>
          </p:cNvPicPr>
          <p:nvPr/>
        </p:nvPicPr>
        <p:blipFill>
          <a:blip r:embed="rId2"/>
          <a:stretch>
            <a:fillRect/>
          </a:stretch>
        </p:blipFill>
        <p:spPr>
          <a:xfrm>
            <a:off x="7911602" y="936308"/>
            <a:ext cx="2295710" cy="986576"/>
          </a:xfrm>
          <a:prstGeom prst="rect">
            <a:avLst/>
          </a:prstGeom>
        </p:spPr>
      </p:pic>
      <p:sp>
        <p:nvSpPr>
          <p:cNvPr id="10" name="Rectangle 9">
            <a:extLst>
              <a:ext uri="{FF2B5EF4-FFF2-40B4-BE49-F238E27FC236}">
                <a16:creationId xmlns:a16="http://schemas.microsoft.com/office/drawing/2014/main" id="{D4C94DE7-765F-0BF6-ADCF-72B2F018D512}"/>
              </a:ext>
            </a:extLst>
          </p:cNvPr>
          <p:cNvSpPr/>
          <p:nvPr/>
        </p:nvSpPr>
        <p:spPr>
          <a:xfrm>
            <a:off x="7837069" y="849355"/>
            <a:ext cx="803932" cy="11764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21" name="Oval 20">
            <a:extLst>
              <a:ext uri="{FF2B5EF4-FFF2-40B4-BE49-F238E27FC236}">
                <a16:creationId xmlns:a16="http://schemas.microsoft.com/office/drawing/2014/main" id="{09C918D4-7667-0CBA-E11C-A37EFBA1FD67}"/>
              </a:ext>
            </a:extLst>
          </p:cNvPr>
          <p:cNvSpPr/>
          <p:nvPr/>
        </p:nvSpPr>
        <p:spPr>
          <a:xfrm>
            <a:off x="1610167" y="2292746"/>
            <a:ext cx="1429313" cy="876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1567" rIns="0" bIns="31567" rtlCol="0" anchor="ctr"/>
          <a:lstStyle/>
          <a:p>
            <a:pPr algn="ctr"/>
            <a:r>
              <a:rPr lang="en-GB" sz="1228" dirty="0"/>
              <a:t>Supporting Technology</a:t>
            </a:r>
          </a:p>
        </p:txBody>
      </p:sp>
      <p:sp>
        <p:nvSpPr>
          <p:cNvPr id="23" name="Oval 22">
            <a:extLst>
              <a:ext uri="{FF2B5EF4-FFF2-40B4-BE49-F238E27FC236}">
                <a16:creationId xmlns:a16="http://schemas.microsoft.com/office/drawing/2014/main" id="{C69B341A-9C1A-51BA-9900-FD1AC4917DF3}"/>
              </a:ext>
            </a:extLst>
          </p:cNvPr>
          <p:cNvSpPr/>
          <p:nvPr/>
        </p:nvSpPr>
        <p:spPr>
          <a:xfrm>
            <a:off x="8266178" y="2292746"/>
            <a:ext cx="1429313" cy="876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dirty="0"/>
              <a:t>On-highway</a:t>
            </a:r>
          </a:p>
        </p:txBody>
      </p:sp>
      <p:pic>
        <p:nvPicPr>
          <p:cNvPr id="47" name="Picture 4" descr="Car icon - Free download on Iconfinder">
            <a:extLst>
              <a:ext uri="{FF2B5EF4-FFF2-40B4-BE49-F238E27FC236}">
                <a16:creationId xmlns:a16="http://schemas.microsoft.com/office/drawing/2014/main" id="{A54F728A-39CD-21EF-152E-977EF5680F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7373" y="3248868"/>
            <a:ext cx="631324" cy="5489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Electric Car Icons - Download Free Vector Icons | Noun Project">
            <a:extLst>
              <a:ext uri="{FF2B5EF4-FFF2-40B4-BE49-F238E27FC236}">
                <a16:creationId xmlns:a16="http://schemas.microsoft.com/office/drawing/2014/main" id="{A67B885C-EDB3-9537-B8B7-E46B112ED8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7600" y="3909135"/>
            <a:ext cx="763903" cy="6641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2" descr="Bus icon Royalty Free Vector Image - VectorStock">
            <a:extLst>
              <a:ext uri="{FF2B5EF4-FFF2-40B4-BE49-F238E27FC236}">
                <a16:creationId xmlns:a16="http://schemas.microsoft.com/office/drawing/2014/main" id="{8B2E3870-A643-0BF0-5C60-A1A46C6B03E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557"/>
          <a:stretch/>
        </p:blipFill>
        <p:spPr bwMode="auto">
          <a:xfrm>
            <a:off x="7767602" y="4432580"/>
            <a:ext cx="850866" cy="7306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Free Icon | Delivery truck">
            <a:extLst>
              <a:ext uri="{FF2B5EF4-FFF2-40B4-BE49-F238E27FC236}">
                <a16:creationId xmlns:a16="http://schemas.microsoft.com/office/drawing/2014/main" id="{99765EC8-0205-48B6-E7ED-C30F3D5F2F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02805" y="4519148"/>
            <a:ext cx="631324" cy="54891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4FE8E445-67AB-6FB5-FB22-8950586E4DF6}"/>
              </a:ext>
            </a:extLst>
          </p:cNvPr>
          <p:cNvSpPr/>
          <p:nvPr/>
        </p:nvSpPr>
        <p:spPr>
          <a:xfrm>
            <a:off x="7771284" y="3686134"/>
            <a:ext cx="843501" cy="537840"/>
          </a:xfrm>
          <a:prstGeom prst="rect">
            <a:avLst/>
          </a:prstGeom>
        </p:spPr>
        <p:txBody>
          <a:bodyPr wrap="none">
            <a:spAutoFit/>
          </a:bodyPr>
          <a:lstStyle/>
          <a:p>
            <a:pPr algn="ctr"/>
            <a:r>
              <a:rPr lang="en-GB" sz="965" b="1" i="1" dirty="0"/>
              <a:t>Driverless </a:t>
            </a:r>
          </a:p>
          <a:p>
            <a:pPr algn="ctr"/>
            <a:r>
              <a:rPr lang="en-GB" sz="965" b="1" i="1" dirty="0"/>
              <a:t>Passenger </a:t>
            </a:r>
          </a:p>
          <a:p>
            <a:pPr algn="ctr"/>
            <a:r>
              <a:rPr lang="en-GB" sz="965" b="1" i="1" dirty="0"/>
              <a:t>Vehicles</a:t>
            </a:r>
          </a:p>
        </p:txBody>
      </p:sp>
      <p:sp>
        <p:nvSpPr>
          <p:cNvPr id="59" name="Rectangle 58">
            <a:extLst>
              <a:ext uri="{FF2B5EF4-FFF2-40B4-BE49-F238E27FC236}">
                <a16:creationId xmlns:a16="http://schemas.microsoft.com/office/drawing/2014/main" id="{59649FA6-BB24-F83F-1D97-0EF58D016078}"/>
              </a:ext>
            </a:extLst>
          </p:cNvPr>
          <p:cNvSpPr/>
          <p:nvPr/>
        </p:nvSpPr>
        <p:spPr>
          <a:xfrm>
            <a:off x="8674870" y="4404038"/>
            <a:ext cx="684803" cy="389337"/>
          </a:xfrm>
          <a:prstGeom prst="rect">
            <a:avLst/>
          </a:prstGeom>
        </p:spPr>
        <p:txBody>
          <a:bodyPr wrap="none">
            <a:spAutoFit/>
          </a:bodyPr>
          <a:lstStyle/>
          <a:p>
            <a:pPr algn="ctr"/>
            <a:r>
              <a:rPr lang="en-GB" sz="965" b="1" i="1" dirty="0"/>
              <a:t>Electric </a:t>
            </a:r>
          </a:p>
          <a:p>
            <a:pPr algn="ctr"/>
            <a:r>
              <a:rPr lang="en-GB" sz="965" b="1" i="1" dirty="0"/>
              <a:t>Vehicles</a:t>
            </a:r>
          </a:p>
        </p:txBody>
      </p:sp>
      <p:sp>
        <p:nvSpPr>
          <p:cNvPr id="60" name="Rectangle 59">
            <a:extLst>
              <a:ext uri="{FF2B5EF4-FFF2-40B4-BE49-F238E27FC236}">
                <a16:creationId xmlns:a16="http://schemas.microsoft.com/office/drawing/2014/main" id="{37543D11-DBFF-94B8-B6CB-DECBFFA19F6B}"/>
              </a:ext>
            </a:extLst>
          </p:cNvPr>
          <p:cNvSpPr/>
          <p:nvPr/>
        </p:nvSpPr>
        <p:spPr>
          <a:xfrm>
            <a:off x="7914753" y="4960693"/>
            <a:ext cx="556563" cy="240835"/>
          </a:xfrm>
          <a:prstGeom prst="rect">
            <a:avLst/>
          </a:prstGeom>
        </p:spPr>
        <p:txBody>
          <a:bodyPr wrap="none">
            <a:spAutoFit/>
          </a:bodyPr>
          <a:lstStyle/>
          <a:p>
            <a:pPr algn="ctr"/>
            <a:r>
              <a:rPr lang="en-GB" sz="965" b="1" i="1"/>
              <a:t>Buses</a:t>
            </a:r>
          </a:p>
        </p:txBody>
      </p:sp>
      <p:sp>
        <p:nvSpPr>
          <p:cNvPr id="61" name="Rectangle 60">
            <a:extLst>
              <a:ext uri="{FF2B5EF4-FFF2-40B4-BE49-F238E27FC236}">
                <a16:creationId xmlns:a16="http://schemas.microsoft.com/office/drawing/2014/main" id="{2D27FB1E-631D-3F37-6368-9A216DC35495}"/>
              </a:ext>
            </a:extLst>
          </p:cNvPr>
          <p:cNvSpPr/>
          <p:nvPr/>
        </p:nvSpPr>
        <p:spPr>
          <a:xfrm>
            <a:off x="9461639" y="4956416"/>
            <a:ext cx="713657" cy="389337"/>
          </a:xfrm>
          <a:prstGeom prst="rect">
            <a:avLst/>
          </a:prstGeom>
        </p:spPr>
        <p:txBody>
          <a:bodyPr wrap="none">
            <a:spAutoFit/>
          </a:bodyPr>
          <a:lstStyle/>
          <a:p>
            <a:pPr algn="ctr"/>
            <a:r>
              <a:rPr lang="en-GB" sz="965" b="1" i="1" dirty="0"/>
              <a:t>Trucks &amp;</a:t>
            </a:r>
          </a:p>
          <a:p>
            <a:pPr algn="ctr"/>
            <a:r>
              <a:rPr lang="en-GB" sz="965" b="1" i="1" dirty="0"/>
              <a:t>Freight</a:t>
            </a:r>
          </a:p>
        </p:txBody>
      </p:sp>
      <p:pic>
        <p:nvPicPr>
          <p:cNvPr id="98" name="Graphic 97" descr="Taxi with solid fill">
            <a:extLst>
              <a:ext uri="{FF2B5EF4-FFF2-40B4-BE49-F238E27FC236}">
                <a16:creationId xmlns:a16="http://schemas.microsoft.com/office/drawing/2014/main" id="{DEAB6139-6DE4-BD07-76FD-3AA1948204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17568" y="3162125"/>
            <a:ext cx="801796" cy="801796"/>
          </a:xfrm>
          <a:prstGeom prst="rect">
            <a:avLst/>
          </a:prstGeom>
        </p:spPr>
      </p:pic>
      <p:sp>
        <p:nvSpPr>
          <p:cNvPr id="99" name="Rectangle 98">
            <a:extLst>
              <a:ext uri="{FF2B5EF4-FFF2-40B4-BE49-F238E27FC236}">
                <a16:creationId xmlns:a16="http://schemas.microsoft.com/office/drawing/2014/main" id="{5F639F95-8736-C3CA-7388-E07E27A96AF5}"/>
              </a:ext>
            </a:extLst>
          </p:cNvPr>
          <p:cNvSpPr/>
          <p:nvPr/>
        </p:nvSpPr>
        <p:spPr>
          <a:xfrm>
            <a:off x="9344618" y="3824507"/>
            <a:ext cx="947695" cy="389337"/>
          </a:xfrm>
          <a:prstGeom prst="rect">
            <a:avLst/>
          </a:prstGeom>
        </p:spPr>
        <p:txBody>
          <a:bodyPr wrap="none">
            <a:spAutoFit/>
          </a:bodyPr>
          <a:lstStyle/>
          <a:p>
            <a:pPr algn="ctr"/>
            <a:r>
              <a:rPr lang="en-GB" sz="965" b="1" i="1" dirty="0"/>
              <a:t>Autonomous</a:t>
            </a:r>
          </a:p>
          <a:p>
            <a:pPr algn="ctr"/>
            <a:r>
              <a:rPr lang="en-GB" sz="965" b="1" i="1" dirty="0"/>
              <a:t>Taxis</a:t>
            </a:r>
          </a:p>
        </p:txBody>
      </p:sp>
      <p:grpSp>
        <p:nvGrpSpPr>
          <p:cNvPr id="124" name="Group 123">
            <a:extLst>
              <a:ext uri="{FF2B5EF4-FFF2-40B4-BE49-F238E27FC236}">
                <a16:creationId xmlns:a16="http://schemas.microsoft.com/office/drawing/2014/main" id="{D5D6050E-4A53-441B-FD8F-AF2514B20D48}"/>
              </a:ext>
            </a:extLst>
          </p:cNvPr>
          <p:cNvGrpSpPr/>
          <p:nvPr/>
        </p:nvGrpSpPr>
        <p:grpSpPr>
          <a:xfrm>
            <a:off x="588261" y="3265474"/>
            <a:ext cx="3461893" cy="2906439"/>
            <a:chOff x="4366424" y="2853649"/>
            <a:chExt cx="3948079" cy="3314617"/>
          </a:xfrm>
        </p:grpSpPr>
        <p:pic>
          <p:nvPicPr>
            <p:cNvPr id="100" name="Picture 26" descr="Location symbol Free Icon | Free Icon #Freepik #freeicon #sign #location # symbol #mark | Free icons, Homescreen iphone, Freepik">
              <a:extLst>
                <a:ext uri="{FF2B5EF4-FFF2-40B4-BE49-F238E27FC236}">
                  <a16:creationId xmlns:a16="http://schemas.microsoft.com/office/drawing/2014/main" id="{2F476E82-9643-22E6-43A9-40EB14D8F46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34175" y="3029547"/>
              <a:ext cx="477646" cy="48018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8" descr="Everything you need to know about UWB technology">
              <a:extLst>
                <a:ext uri="{FF2B5EF4-FFF2-40B4-BE49-F238E27FC236}">
                  <a16:creationId xmlns:a16="http://schemas.microsoft.com/office/drawing/2014/main" id="{04A89121-D570-21CB-D1F6-D73CDD1F86E5}"/>
                </a:ext>
              </a:extLst>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6313481" y="5206299"/>
              <a:ext cx="724342" cy="72819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0" descr="Check out Machine Learning icon created by Angela | Machine learning, Free  icons, Royalty free icons">
              <a:extLst>
                <a:ext uri="{FF2B5EF4-FFF2-40B4-BE49-F238E27FC236}">
                  <a16:creationId xmlns:a16="http://schemas.microsoft.com/office/drawing/2014/main" id="{FE8E2723-2B12-B5B0-29B5-FD0BA66B6CC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05399" y="3005935"/>
              <a:ext cx="524621" cy="527415"/>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AF621E57-F807-FAB0-7B77-C8259F6E1845}"/>
                </a:ext>
              </a:extLst>
            </p:cNvPr>
            <p:cNvSpPr/>
            <p:nvPr/>
          </p:nvSpPr>
          <p:spPr>
            <a:xfrm>
              <a:off x="6401249" y="5893608"/>
              <a:ext cx="548805" cy="274658"/>
            </a:xfrm>
            <a:prstGeom prst="rect">
              <a:avLst/>
            </a:prstGeom>
          </p:spPr>
          <p:txBody>
            <a:bodyPr wrap="none">
              <a:spAutoFit/>
            </a:bodyPr>
            <a:lstStyle/>
            <a:p>
              <a:pPr algn="ctr"/>
              <a:r>
                <a:rPr lang="en-GB" sz="965" b="1" i="1"/>
                <a:t>UWB</a:t>
              </a:r>
            </a:p>
          </p:txBody>
        </p:sp>
        <p:sp>
          <p:nvSpPr>
            <p:cNvPr id="104" name="Rectangle 103">
              <a:extLst>
                <a:ext uri="{FF2B5EF4-FFF2-40B4-BE49-F238E27FC236}">
                  <a16:creationId xmlns:a16="http://schemas.microsoft.com/office/drawing/2014/main" id="{2F176F9E-92B8-5395-05A9-8741F15300D8}"/>
                </a:ext>
              </a:extLst>
            </p:cNvPr>
            <p:cNvSpPr/>
            <p:nvPr/>
          </p:nvSpPr>
          <p:spPr>
            <a:xfrm>
              <a:off x="4366424" y="3486147"/>
              <a:ext cx="1013149" cy="444015"/>
            </a:xfrm>
            <a:prstGeom prst="rect">
              <a:avLst/>
            </a:prstGeom>
          </p:spPr>
          <p:txBody>
            <a:bodyPr wrap="none">
              <a:spAutoFit/>
            </a:bodyPr>
            <a:lstStyle/>
            <a:p>
              <a:pPr algn="ctr"/>
              <a:r>
                <a:rPr lang="en-GB" sz="965" b="1" i="1"/>
                <a:t>Positioning </a:t>
              </a:r>
            </a:p>
            <a:p>
              <a:pPr algn="ctr"/>
              <a:r>
                <a:rPr lang="en-GB" sz="965" b="1" i="1"/>
                <a:t>Systems</a:t>
              </a:r>
            </a:p>
          </p:txBody>
        </p:sp>
        <p:sp>
          <p:nvSpPr>
            <p:cNvPr id="105" name="Rectangle 104">
              <a:extLst>
                <a:ext uri="{FF2B5EF4-FFF2-40B4-BE49-F238E27FC236}">
                  <a16:creationId xmlns:a16="http://schemas.microsoft.com/office/drawing/2014/main" id="{7BF05711-7DD3-92B7-E608-70F7ACFB3732}"/>
                </a:ext>
              </a:extLst>
            </p:cNvPr>
            <p:cNvSpPr/>
            <p:nvPr/>
          </p:nvSpPr>
          <p:spPr>
            <a:xfrm>
              <a:off x="7220916" y="3486147"/>
              <a:ext cx="1093587" cy="444015"/>
            </a:xfrm>
            <a:prstGeom prst="rect">
              <a:avLst/>
            </a:prstGeom>
          </p:spPr>
          <p:txBody>
            <a:bodyPr wrap="none">
              <a:spAutoFit/>
            </a:bodyPr>
            <a:lstStyle/>
            <a:p>
              <a:pPr algn="ctr"/>
              <a:r>
                <a:rPr lang="en-GB" sz="965" b="1" i="1"/>
                <a:t>AI &amp; Machine</a:t>
              </a:r>
            </a:p>
            <a:p>
              <a:pPr algn="ctr"/>
              <a:r>
                <a:rPr lang="en-GB" sz="965" b="1" i="1"/>
                <a:t>Learning</a:t>
              </a:r>
            </a:p>
          </p:txBody>
        </p:sp>
        <p:pic>
          <p:nvPicPr>
            <p:cNvPr id="106" name="Picture 32" descr="Robotic arm Robotics Icon, Robot Arm s, angle, monochrome, arm png | PNGWing">
              <a:extLst>
                <a:ext uri="{FF2B5EF4-FFF2-40B4-BE49-F238E27FC236}">
                  <a16:creationId xmlns:a16="http://schemas.microsoft.com/office/drawing/2014/main" id="{75FB1BC8-73E2-D242-E30D-9C09B0A66FE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362" r="20013"/>
            <a:stretch/>
          </p:blipFill>
          <p:spPr bwMode="auto">
            <a:xfrm>
              <a:off x="4629837" y="5351146"/>
              <a:ext cx="486323" cy="438505"/>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11DEE857-551B-436B-AA6B-4BE5D6D6EDD0}"/>
                </a:ext>
              </a:extLst>
            </p:cNvPr>
            <p:cNvSpPr/>
            <p:nvPr/>
          </p:nvSpPr>
          <p:spPr>
            <a:xfrm>
              <a:off x="4466058" y="5893608"/>
              <a:ext cx="813883" cy="274658"/>
            </a:xfrm>
            <a:prstGeom prst="rect">
              <a:avLst/>
            </a:prstGeom>
          </p:spPr>
          <p:txBody>
            <a:bodyPr wrap="none">
              <a:spAutoFit/>
            </a:bodyPr>
            <a:lstStyle/>
            <a:p>
              <a:pPr algn="ctr"/>
              <a:r>
                <a:rPr lang="en-GB" sz="965" b="1" i="1"/>
                <a:t>Robotics</a:t>
              </a:r>
            </a:p>
          </p:txBody>
        </p:sp>
        <p:pic>
          <p:nvPicPr>
            <p:cNvPr id="108" name="Picture 34" descr="Fueling the next generation of advanced driver assistance systems |  news.ti.com">
              <a:extLst>
                <a:ext uri="{FF2B5EF4-FFF2-40B4-BE49-F238E27FC236}">
                  <a16:creationId xmlns:a16="http://schemas.microsoft.com/office/drawing/2014/main" id="{958222FC-09FB-E43D-DFD1-0828BF55B94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53339" y="2853649"/>
              <a:ext cx="827578" cy="831985"/>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108">
              <a:extLst>
                <a:ext uri="{FF2B5EF4-FFF2-40B4-BE49-F238E27FC236}">
                  <a16:creationId xmlns:a16="http://schemas.microsoft.com/office/drawing/2014/main" id="{CFDB5267-35CD-77BD-581B-406F2C868BAC}"/>
                </a:ext>
              </a:extLst>
            </p:cNvPr>
            <p:cNvSpPr/>
            <p:nvPr/>
          </p:nvSpPr>
          <p:spPr>
            <a:xfrm>
              <a:off x="5461647" y="3486147"/>
              <a:ext cx="610961" cy="274658"/>
            </a:xfrm>
            <a:prstGeom prst="rect">
              <a:avLst/>
            </a:prstGeom>
          </p:spPr>
          <p:txBody>
            <a:bodyPr wrap="none">
              <a:spAutoFit/>
            </a:bodyPr>
            <a:lstStyle/>
            <a:p>
              <a:pPr algn="ctr"/>
              <a:r>
                <a:rPr lang="en-GB" sz="965" b="1" i="1"/>
                <a:t>ADAS</a:t>
              </a:r>
            </a:p>
          </p:txBody>
        </p:sp>
        <p:pic>
          <p:nvPicPr>
            <p:cNvPr id="110" name="Picture 36" descr="Free Icon | Cloud computing">
              <a:extLst>
                <a:ext uri="{FF2B5EF4-FFF2-40B4-BE49-F238E27FC236}">
                  <a16:creationId xmlns:a16="http://schemas.microsoft.com/office/drawing/2014/main" id="{6CA59EB8-41B1-4D54-76EE-EC157C41123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87265" y="5289045"/>
              <a:ext cx="559727" cy="562707"/>
            </a:xfrm>
            <a:prstGeom prst="rect">
              <a:avLst/>
            </a:prstGeom>
            <a:noFill/>
            <a:extLst>
              <a:ext uri="{909E8E84-426E-40DD-AFC4-6F175D3DCCD1}">
                <a14:hiddenFill xmlns:a14="http://schemas.microsoft.com/office/drawing/2010/main">
                  <a:solidFill>
                    <a:srgbClr val="FFFFFF"/>
                  </a:solidFill>
                </a14:hiddenFill>
              </a:ext>
            </a:extLst>
          </p:spPr>
        </p:pic>
        <p:sp>
          <p:nvSpPr>
            <p:cNvPr id="111" name="Rectangle 110">
              <a:extLst>
                <a:ext uri="{FF2B5EF4-FFF2-40B4-BE49-F238E27FC236}">
                  <a16:creationId xmlns:a16="http://schemas.microsoft.com/office/drawing/2014/main" id="{C951596E-CD3A-4CBD-E218-F59BE81BB415}"/>
                </a:ext>
              </a:extLst>
            </p:cNvPr>
            <p:cNvSpPr/>
            <p:nvPr/>
          </p:nvSpPr>
          <p:spPr>
            <a:xfrm>
              <a:off x="5462562" y="5893608"/>
              <a:ext cx="609134" cy="274658"/>
            </a:xfrm>
            <a:prstGeom prst="rect">
              <a:avLst/>
            </a:prstGeom>
          </p:spPr>
          <p:txBody>
            <a:bodyPr wrap="none">
              <a:spAutoFit/>
            </a:bodyPr>
            <a:lstStyle/>
            <a:p>
              <a:pPr algn="ctr"/>
              <a:r>
                <a:rPr lang="en-GB" sz="965" b="1" i="1"/>
                <a:t>Cloud</a:t>
              </a:r>
            </a:p>
          </p:txBody>
        </p:sp>
        <p:pic>
          <p:nvPicPr>
            <p:cNvPr id="112" name="Picture 38" descr="Datalogger Icons - Download Free Vector Icons | Noun Project">
              <a:extLst>
                <a:ext uri="{FF2B5EF4-FFF2-40B4-BE49-F238E27FC236}">
                  <a16:creationId xmlns:a16="http://schemas.microsoft.com/office/drawing/2014/main" id="{FE83F505-634B-8E56-E0B0-5E2FFD58415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87847" y="5289045"/>
              <a:ext cx="559727" cy="562707"/>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12">
              <a:extLst>
                <a:ext uri="{FF2B5EF4-FFF2-40B4-BE49-F238E27FC236}">
                  <a16:creationId xmlns:a16="http://schemas.microsoft.com/office/drawing/2014/main" id="{FAB7F425-5FAC-B074-316C-401AD8418B19}"/>
                </a:ext>
              </a:extLst>
            </p:cNvPr>
            <p:cNvSpPr/>
            <p:nvPr/>
          </p:nvSpPr>
          <p:spPr>
            <a:xfrm>
              <a:off x="7236457" y="5893608"/>
              <a:ext cx="1062509" cy="274658"/>
            </a:xfrm>
            <a:prstGeom prst="rect">
              <a:avLst/>
            </a:prstGeom>
          </p:spPr>
          <p:txBody>
            <a:bodyPr wrap="none">
              <a:spAutoFit/>
            </a:bodyPr>
            <a:lstStyle/>
            <a:p>
              <a:pPr algn="ctr"/>
              <a:r>
                <a:rPr lang="en-GB" sz="965" b="1" i="1"/>
                <a:t>Data logging</a:t>
              </a:r>
            </a:p>
          </p:txBody>
        </p:sp>
        <p:pic>
          <p:nvPicPr>
            <p:cNvPr id="114" name="Picture 40" descr="Loop Icon | Line Iconset | IconsMind">
              <a:extLst>
                <a:ext uri="{FF2B5EF4-FFF2-40B4-BE49-F238E27FC236}">
                  <a16:creationId xmlns:a16="http://schemas.microsoft.com/office/drawing/2014/main" id="{AC2D74C4-3194-7DBE-E11C-AB7DA29B0E0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5400000">
              <a:off x="6440298" y="2989778"/>
              <a:ext cx="470707" cy="559728"/>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a:extLst>
                <a:ext uri="{FF2B5EF4-FFF2-40B4-BE49-F238E27FC236}">
                  <a16:creationId xmlns:a16="http://schemas.microsoft.com/office/drawing/2014/main" id="{DE4C4CDA-F445-5C1B-586C-8A3FCFFA13E6}"/>
                </a:ext>
              </a:extLst>
            </p:cNvPr>
            <p:cNvSpPr/>
            <p:nvPr/>
          </p:nvSpPr>
          <p:spPr>
            <a:xfrm>
              <a:off x="6001151" y="3486147"/>
              <a:ext cx="1348999" cy="444015"/>
            </a:xfrm>
            <a:prstGeom prst="rect">
              <a:avLst/>
            </a:prstGeom>
          </p:spPr>
          <p:txBody>
            <a:bodyPr wrap="square">
              <a:spAutoFit/>
            </a:bodyPr>
            <a:lstStyle/>
            <a:p>
              <a:pPr algn="ctr"/>
              <a:r>
                <a:rPr lang="en-GB" sz="965" b="1" i="1"/>
                <a:t>“In the loop” </a:t>
              </a:r>
            </a:p>
            <a:p>
              <a:pPr algn="ctr"/>
              <a:r>
                <a:rPr lang="en-GB" sz="965" b="1" i="1"/>
                <a:t>applications</a:t>
              </a:r>
            </a:p>
          </p:txBody>
        </p:sp>
        <p:pic>
          <p:nvPicPr>
            <p:cNvPr id="116" name="Picture 2" descr="Sensor Icons - Download Free Vector Icons | Noun Project">
              <a:extLst>
                <a:ext uri="{FF2B5EF4-FFF2-40B4-BE49-F238E27FC236}">
                  <a16:creationId xmlns:a16="http://schemas.microsoft.com/office/drawing/2014/main" id="{539834C2-5191-6D50-8137-7684FF45B9C6}"/>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4071" t="19912" r="14328" b="18723"/>
            <a:stretch/>
          </p:blipFill>
          <p:spPr bwMode="auto">
            <a:xfrm>
              <a:off x="7345129" y="4151596"/>
              <a:ext cx="845163" cy="72819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2" descr="Lidar Icons - Download Free Vector Icons | Noun Project">
              <a:extLst>
                <a:ext uri="{FF2B5EF4-FFF2-40B4-BE49-F238E27FC236}">
                  <a16:creationId xmlns:a16="http://schemas.microsoft.com/office/drawing/2014/main" id="{042E0FAE-AC0D-2B93-C08D-0C954280D5F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04957" y="4151596"/>
              <a:ext cx="724342" cy="728199"/>
            </a:xfrm>
            <a:prstGeom prst="rect">
              <a:avLst/>
            </a:prstGeom>
            <a:noFill/>
            <a:extLst>
              <a:ext uri="{909E8E84-426E-40DD-AFC4-6F175D3DCCD1}">
                <a14:hiddenFill xmlns:a14="http://schemas.microsoft.com/office/drawing/2010/main">
                  <a:solidFill>
                    <a:srgbClr val="FFFFFF"/>
                  </a:solidFill>
                </a14:hiddenFill>
              </a:ext>
            </a:extLst>
          </p:spPr>
        </p:pic>
        <p:sp>
          <p:nvSpPr>
            <p:cNvPr id="118" name="Rectangle 117">
              <a:extLst>
                <a:ext uri="{FF2B5EF4-FFF2-40B4-BE49-F238E27FC236}">
                  <a16:creationId xmlns:a16="http://schemas.microsoft.com/office/drawing/2014/main" id="{CEA3253A-ECFE-733D-C8B8-61EA10E8049E}"/>
                </a:ext>
              </a:extLst>
            </p:cNvPr>
            <p:cNvSpPr/>
            <p:nvPr/>
          </p:nvSpPr>
          <p:spPr>
            <a:xfrm>
              <a:off x="7384534" y="4830912"/>
              <a:ext cx="766351" cy="274658"/>
            </a:xfrm>
            <a:prstGeom prst="rect">
              <a:avLst/>
            </a:prstGeom>
          </p:spPr>
          <p:txBody>
            <a:bodyPr wrap="none">
              <a:spAutoFit/>
            </a:bodyPr>
            <a:lstStyle/>
            <a:p>
              <a:pPr algn="ctr"/>
              <a:r>
                <a:rPr lang="en-GB" sz="965" b="1" i="1"/>
                <a:t>Sensors</a:t>
              </a:r>
            </a:p>
          </p:txBody>
        </p:sp>
        <p:sp>
          <p:nvSpPr>
            <p:cNvPr id="119" name="Rectangle 118">
              <a:extLst>
                <a:ext uri="{FF2B5EF4-FFF2-40B4-BE49-F238E27FC236}">
                  <a16:creationId xmlns:a16="http://schemas.microsoft.com/office/drawing/2014/main" id="{151EBD53-2EE3-94CA-B875-F05AB3BA6A38}"/>
                </a:ext>
              </a:extLst>
            </p:cNvPr>
            <p:cNvSpPr/>
            <p:nvPr/>
          </p:nvSpPr>
          <p:spPr>
            <a:xfrm>
              <a:off x="5446109" y="4830912"/>
              <a:ext cx="642039" cy="274658"/>
            </a:xfrm>
            <a:prstGeom prst="rect">
              <a:avLst/>
            </a:prstGeom>
          </p:spPr>
          <p:txBody>
            <a:bodyPr wrap="none">
              <a:spAutoFit/>
            </a:bodyPr>
            <a:lstStyle/>
            <a:p>
              <a:pPr algn="ctr"/>
              <a:r>
                <a:rPr lang="en-GB" sz="965" b="1" i="1"/>
                <a:t>LIDAR</a:t>
              </a:r>
            </a:p>
          </p:txBody>
        </p:sp>
        <p:pic>
          <p:nvPicPr>
            <p:cNvPr id="120" name="Picture 16" descr="5g - Free communications icons">
              <a:extLst>
                <a:ext uri="{FF2B5EF4-FFF2-40B4-BE49-F238E27FC236}">
                  <a16:creationId xmlns:a16="http://schemas.microsoft.com/office/drawing/2014/main" id="{E4DA306E-A848-3E81-B8C4-3DA6915FB50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10827" y="4151596"/>
              <a:ext cx="724342" cy="728199"/>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20">
              <a:extLst>
                <a:ext uri="{FF2B5EF4-FFF2-40B4-BE49-F238E27FC236}">
                  <a16:creationId xmlns:a16="http://schemas.microsoft.com/office/drawing/2014/main" id="{A267EEA7-E471-3FF4-26CE-FF2AB34DFF17}"/>
                </a:ext>
              </a:extLst>
            </p:cNvPr>
            <p:cNvSpPr/>
            <p:nvPr/>
          </p:nvSpPr>
          <p:spPr>
            <a:xfrm>
              <a:off x="4673550" y="4830912"/>
              <a:ext cx="398898" cy="274658"/>
            </a:xfrm>
            <a:prstGeom prst="rect">
              <a:avLst/>
            </a:prstGeom>
          </p:spPr>
          <p:txBody>
            <a:bodyPr wrap="none">
              <a:spAutoFit/>
            </a:bodyPr>
            <a:lstStyle/>
            <a:p>
              <a:pPr algn="ctr"/>
              <a:r>
                <a:rPr lang="en-GB" sz="965" b="1" i="1"/>
                <a:t>5G</a:t>
              </a:r>
            </a:p>
          </p:txBody>
        </p:sp>
        <p:sp>
          <p:nvSpPr>
            <p:cNvPr id="122" name="Rectangle 121">
              <a:extLst>
                <a:ext uri="{FF2B5EF4-FFF2-40B4-BE49-F238E27FC236}">
                  <a16:creationId xmlns:a16="http://schemas.microsoft.com/office/drawing/2014/main" id="{62DFE4C9-3FCE-0F19-B3E1-6FE6BA91B903}"/>
                </a:ext>
              </a:extLst>
            </p:cNvPr>
            <p:cNvSpPr/>
            <p:nvPr/>
          </p:nvSpPr>
          <p:spPr>
            <a:xfrm>
              <a:off x="6314414" y="4830912"/>
              <a:ext cx="722477" cy="274658"/>
            </a:xfrm>
            <a:prstGeom prst="rect">
              <a:avLst/>
            </a:prstGeom>
          </p:spPr>
          <p:txBody>
            <a:bodyPr wrap="none">
              <a:spAutoFit/>
            </a:bodyPr>
            <a:lstStyle/>
            <a:p>
              <a:pPr algn="ctr"/>
              <a:r>
                <a:rPr lang="en-GB" sz="965" b="1" i="1"/>
                <a:t>RADAR</a:t>
              </a:r>
            </a:p>
          </p:txBody>
        </p:sp>
        <p:pic>
          <p:nvPicPr>
            <p:cNvPr id="123" name="Picture 44" descr="Radar Icon - Free Download, PNG and Vector">
              <a:extLst>
                <a:ext uri="{FF2B5EF4-FFF2-40B4-BE49-F238E27FC236}">
                  <a16:creationId xmlns:a16="http://schemas.microsoft.com/office/drawing/2014/main" id="{84649265-5AAA-47BD-417B-18EC720017D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315955" y="4154084"/>
              <a:ext cx="719394" cy="723224"/>
            </a:xfrm>
            <a:prstGeom prst="rect">
              <a:avLst/>
            </a:prstGeom>
            <a:noFill/>
            <a:extLst>
              <a:ext uri="{909E8E84-426E-40DD-AFC4-6F175D3DCCD1}">
                <a14:hiddenFill xmlns:a14="http://schemas.microsoft.com/office/drawing/2010/main">
                  <a:solidFill>
                    <a:srgbClr val="FFFFFF"/>
                  </a:solidFill>
                </a14:hiddenFill>
              </a:ext>
            </a:extLst>
          </p:spPr>
        </p:pic>
      </p:grpSp>
      <p:pic>
        <p:nvPicPr>
          <p:cNvPr id="126" name="Graphic 125" descr="Delivery with solid fill">
            <a:extLst>
              <a:ext uri="{FF2B5EF4-FFF2-40B4-BE49-F238E27FC236}">
                <a16:creationId xmlns:a16="http://schemas.microsoft.com/office/drawing/2014/main" id="{71E4C799-ADC3-F912-8E4E-EB637F6BCE7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28582" y="5300010"/>
            <a:ext cx="728906" cy="728906"/>
          </a:xfrm>
          <a:prstGeom prst="rect">
            <a:avLst/>
          </a:prstGeom>
        </p:spPr>
      </p:pic>
      <p:pic>
        <p:nvPicPr>
          <p:cNvPr id="128" name="Graphic 127" descr="Box trolley with solid fill">
            <a:extLst>
              <a:ext uri="{FF2B5EF4-FFF2-40B4-BE49-F238E27FC236}">
                <a16:creationId xmlns:a16="http://schemas.microsoft.com/office/drawing/2014/main" id="{C9D285B8-E212-3111-B630-99B9AF1A13E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544647" y="5354523"/>
            <a:ext cx="547638" cy="547638"/>
          </a:xfrm>
          <a:prstGeom prst="rect">
            <a:avLst/>
          </a:prstGeom>
        </p:spPr>
      </p:pic>
      <p:sp>
        <p:nvSpPr>
          <p:cNvPr id="153" name="Rectangle 152">
            <a:extLst>
              <a:ext uri="{FF2B5EF4-FFF2-40B4-BE49-F238E27FC236}">
                <a16:creationId xmlns:a16="http://schemas.microsoft.com/office/drawing/2014/main" id="{BA34483B-2F36-8DF3-AB7D-C9F7388A5799}"/>
              </a:ext>
            </a:extLst>
          </p:cNvPr>
          <p:cNvSpPr/>
          <p:nvPr/>
        </p:nvSpPr>
        <p:spPr>
          <a:xfrm>
            <a:off x="7829795" y="5879876"/>
            <a:ext cx="726481" cy="240835"/>
          </a:xfrm>
          <a:prstGeom prst="rect">
            <a:avLst/>
          </a:prstGeom>
        </p:spPr>
        <p:txBody>
          <a:bodyPr wrap="none">
            <a:spAutoFit/>
          </a:bodyPr>
          <a:lstStyle/>
          <a:p>
            <a:pPr algn="ctr"/>
            <a:r>
              <a:rPr lang="en-GB" sz="965" b="1" i="1" dirty="0"/>
              <a:t>Logistics</a:t>
            </a:r>
          </a:p>
        </p:txBody>
      </p:sp>
      <p:sp>
        <p:nvSpPr>
          <p:cNvPr id="154" name="Rectangle 153">
            <a:extLst>
              <a:ext uri="{FF2B5EF4-FFF2-40B4-BE49-F238E27FC236}">
                <a16:creationId xmlns:a16="http://schemas.microsoft.com/office/drawing/2014/main" id="{BB9D2845-687D-5FCF-C345-312A784A5AAD}"/>
              </a:ext>
            </a:extLst>
          </p:cNvPr>
          <p:cNvSpPr/>
          <p:nvPr/>
        </p:nvSpPr>
        <p:spPr>
          <a:xfrm>
            <a:off x="9462440" y="5898231"/>
            <a:ext cx="712054" cy="389337"/>
          </a:xfrm>
          <a:prstGeom prst="rect">
            <a:avLst/>
          </a:prstGeom>
        </p:spPr>
        <p:txBody>
          <a:bodyPr wrap="none">
            <a:spAutoFit/>
          </a:bodyPr>
          <a:lstStyle/>
          <a:p>
            <a:pPr algn="ctr"/>
            <a:r>
              <a:rPr lang="en-GB" sz="965" b="1" i="1" dirty="0"/>
              <a:t>Last Mile</a:t>
            </a:r>
          </a:p>
          <a:p>
            <a:pPr algn="ctr"/>
            <a:r>
              <a:rPr lang="en-GB" sz="965" b="1" i="1" dirty="0"/>
              <a:t>Delivery</a:t>
            </a:r>
          </a:p>
        </p:txBody>
      </p:sp>
      <p:pic>
        <p:nvPicPr>
          <p:cNvPr id="159" name="Graphic 158" descr="Signpost with solid fill">
            <a:extLst>
              <a:ext uri="{FF2B5EF4-FFF2-40B4-BE49-F238E27FC236}">
                <a16:creationId xmlns:a16="http://schemas.microsoft.com/office/drawing/2014/main" id="{4AF37689-48CC-928B-F14A-6CD5D9EB7F4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771866" y="4873336"/>
            <a:ext cx="602402" cy="602402"/>
          </a:xfrm>
          <a:prstGeom prst="rect">
            <a:avLst/>
          </a:prstGeom>
        </p:spPr>
      </p:pic>
      <p:sp>
        <p:nvSpPr>
          <p:cNvPr id="160" name="Rectangle 159">
            <a:extLst>
              <a:ext uri="{FF2B5EF4-FFF2-40B4-BE49-F238E27FC236}">
                <a16:creationId xmlns:a16="http://schemas.microsoft.com/office/drawing/2014/main" id="{E3B7029B-7A5F-F616-7C24-2130A0D7D3AD}"/>
              </a:ext>
            </a:extLst>
          </p:cNvPr>
          <p:cNvSpPr/>
          <p:nvPr/>
        </p:nvSpPr>
        <p:spPr>
          <a:xfrm>
            <a:off x="8674916" y="5423258"/>
            <a:ext cx="824265" cy="389337"/>
          </a:xfrm>
          <a:prstGeom prst="rect">
            <a:avLst/>
          </a:prstGeom>
        </p:spPr>
        <p:txBody>
          <a:bodyPr wrap="none">
            <a:spAutoFit/>
          </a:bodyPr>
          <a:lstStyle/>
          <a:p>
            <a:pPr algn="ctr"/>
            <a:r>
              <a:rPr lang="en-GB" sz="965" b="1" i="1" dirty="0"/>
              <a:t>Alternative</a:t>
            </a:r>
          </a:p>
          <a:p>
            <a:pPr algn="ctr"/>
            <a:r>
              <a:rPr lang="en-GB" sz="965" b="1" i="1" dirty="0"/>
              <a:t>Mobility</a:t>
            </a:r>
          </a:p>
        </p:txBody>
      </p:sp>
      <p:sp>
        <p:nvSpPr>
          <p:cNvPr id="161" name="Oval 160">
            <a:extLst>
              <a:ext uri="{FF2B5EF4-FFF2-40B4-BE49-F238E27FC236}">
                <a16:creationId xmlns:a16="http://schemas.microsoft.com/office/drawing/2014/main" id="{0D9EBA79-3407-9C45-52BE-EF32EA67CC0B}"/>
              </a:ext>
            </a:extLst>
          </p:cNvPr>
          <p:cNvSpPr/>
          <p:nvPr/>
        </p:nvSpPr>
        <p:spPr>
          <a:xfrm>
            <a:off x="5209682" y="2292746"/>
            <a:ext cx="1429313" cy="876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1567" rIns="0" bIns="31567" rtlCol="0" anchor="ctr"/>
          <a:lstStyle/>
          <a:p>
            <a:pPr algn="ctr"/>
            <a:r>
              <a:rPr lang="en-GB" sz="1228" dirty="0"/>
              <a:t>Off-highway</a:t>
            </a:r>
          </a:p>
        </p:txBody>
      </p:sp>
      <p:pic>
        <p:nvPicPr>
          <p:cNvPr id="162" name="Picture 2" descr="Tractor Icons - Download Free Vector Icons | Noun Project">
            <a:extLst>
              <a:ext uri="{FF2B5EF4-FFF2-40B4-BE49-F238E27FC236}">
                <a16:creationId xmlns:a16="http://schemas.microsoft.com/office/drawing/2014/main" id="{1068CDA5-429E-8292-547F-6A56FCBCB08B}"/>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576903" y="3399007"/>
            <a:ext cx="631324" cy="548912"/>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8" descr="Forklift truck - Free transport icons">
            <a:extLst>
              <a:ext uri="{FF2B5EF4-FFF2-40B4-BE49-F238E27FC236}">
                <a16:creationId xmlns:a16="http://schemas.microsoft.com/office/drawing/2014/main" id="{82AFD374-CFB2-3B5E-BDE5-4ABE5901A40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608677" y="3376484"/>
            <a:ext cx="631324" cy="54891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descr="Tank icon Royalty Free Vector Image - VectorStock">
            <a:extLst>
              <a:ext uri="{FF2B5EF4-FFF2-40B4-BE49-F238E27FC236}">
                <a16:creationId xmlns:a16="http://schemas.microsoft.com/office/drawing/2014/main" id="{57245189-BE9D-10A1-52E1-2774CDDAB6E2}"/>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b="12574"/>
          <a:stretch/>
        </p:blipFill>
        <p:spPr bwMode="auto">
          <a:xfrm>
            <a:off x="5546229" y="4421825"/>
            <a:ext cx="756220" cy="548912"/>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4" descr="Boat icon - boat, sea, ship, navigation, transportation | Boat icon, Boat  illustration, Boat drawing">
            <a:extLst>
              <a:ext uri="{FF2B5EF4-FFF2-40B4-BE49-F238E27FC236}">
                <a16:creationId xmlns:a16="http://schemas.microsoft.com/office/drawing/2014/main" id="{8C1F2302-E6D3-DBB9-28D9-A7792DA040F7}"/>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094169" y="5345464"/>
            <a:ext cx="631324" cy="548912"/>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30" descr="Mine Truck Icon HD Stock Images | Shutterstock">
            <a:extLst>
              <a:ext uri="{FF2B5EF4-FFF2-40B4-BE49-F238E27FC236}">
                <a16:creationId xmlns:a16="http://schemas.microsoft.com/office/drawing/2014/main" id="{6F642046-9603-A0EB-FBC9-776E7D51F5CF}"/>
              </a:ext>
            </a:extLst>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l="16848" t="23005" r="13881" b="30463"/>
          <a:stretch/>
        </p:blipFill>
        <p:spPr bwMode="auto">
          <a:xfrm>
            <a:off x="6456208" y="4443837"/>
            <a:ext cx="872711" cy="54891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2" descr="Railway, train icon - Free download on Iconfinder">
            <a:extLst>
              <a:ext uri="{FF2B5EF4-FFF2-40B4-BE49-F238E27FC236}">
                <a16:creationId xmlns:a16="http://schemas.microsoft.com/office/drawing/2014/main" id="{EB49B202-E5A1-EC02-95E8-6199D21A9F84}"/>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541891" y="4568194"/>
            <a:ext cx="631324" cy="548912"/>
          </a:xfrm>
          <a:prstGeom prst="rect">
            <a:avLst/>
          </a:prstGeom>
          <a:noFill/>
          <a:extLst>
            <a:ext uri="{909E8E84-426E-40DD-AFC4-6F175D3DCCD1}">
              <a14:hiddenFill xmlns:a14="http://schemas.microsoft.com/office/drawing/2010/main">
                <a:solidFill>
                  <a:srgbClr val="FFFFFF"/>
                </a:solidFill>
              </a14:hiddenFill>
            </a:ext>
          </a:extLst>
        </p:spPr>
      </p:pic>
      <p:sp>
        <p:nvSpPr>
          <p:cNvPr id="168" name="Rectangle 167">
            <a:extLst>
              <a:ext uri="{FF2B5EF4-FFF2-40B4-BE49-F238E27FC236}">
                <a16:creationId xmlns:a16="http://schemas.microsoft.com/office/drawing/2014/main" id="{ACC16E24-E4F5-6AD9-EFBD-FCA222D946DE}"/>
              </a:ext>
            </a:extLst>
          </p:cNvPr>
          <p:cNvSpPr/>
          <p:nvPr/>
        </p:nvSpPr>
        <p:spPr>
          <a:xfrm>
            <a:off x="5513008" y="3813751"/>
            <a:ext cx="822662" cy="537840"/>
          </a:xfrm>
          <a:prstGeom prst="rect">
            <a:avLst/>
          </a:prstGeom>
        </p:spPr>
        <p:txBody>
          <a:bodyPr wrap="none">
            <a:spAutoFit/>
          </a:bodyPr>
          <a:lstStyle/>
          <a:p>
            <a:pPr algn="ctr"/>
            <a:r>
              <a:rPr lang="en-GB" sz="965" b="1" i="1"/>
              <a:t>Material</a:t>
            </a:r>
          </a:p>
          <a:p>
            <a:pPr algn="ctr"/>
            <a:r>
              <a:rPr lang="en-GB" sz="965" b="1" i="1"/>
              <a:t>Handling</a:t>
            </a:r>
          </a:p>
          <a:p>
            <a:pPr algn="ctr"/>
            <a:r>
              <a:rPr lang="en-GB" sz="965" b="1" i="1"/>
              <a:t>Equipment</a:t>
            </a:r>
          </a:p>
        </p:txBody>
      </p:sp>
      <p:sp>
        <p:nvSpPr>
          <p:cNvPr id="169" name="Rectangle 168">
            <a:extLst>
              <a:ext uri="{FF2B5EF4-FFF2-40B4-BE49-F238E27FC236}">
                <a16:creationId xmlns:a16="http://schemas.microsoft.com/office/drawing/2014/main" id="{29D63591-189C-DD30-FF00-36242D673C90}"/>
              </a:ext>
            </a:extLst>
          </p:cNvPr>
          <p:cNvSpPr/>
          <p:nvPr/>
        </p:nvSpPr>
        <p:spPr>
          <a:xfrm>
            <a:off x="6470814" y="3910506"/>
            <a:ext cx="843501" cy="240835"/>
          </a:xfrm>
          <a:prstGeom prst="rect">
            <a:avLst/>
          </a:prstGeom>
        </p:spPr>
        <p:txBody>
          <a:bodyPr wrap="none">
            <a:spAutoFit/>
          </a:bodyPr>
          <a:lstStyle/>
          <a:p>
            <a:pPr algn="ctr"/>
            <a:r>
              <a:rPr lang="en-GB" sz="965" b="1" i="1"/>
              <a:t>Agriculture</a:t>
            </a:r>
          </a:p>
        </p:txBody>
      </p:sp>
      <p:sp>
        <p:nvSpPr>
          <p:cNvPr id="170" name="Rectangle 169">
            <a:extLst>
              <a:ext uri="{FF2B5EF4-FFF2-40B4-BE49-F238E27FC236}">
                <a16:creationId xmlns:a16="http://schemas.microsoft.com/office/drawing/2014/main" id="{18367092-58B2-E5FC-FB15-E63FD356310F}"/>
              </a:ext>
            </a:extLst>
          </p:cNvPr>
          <p:cNvSpPr/>
          <p:nvPr/>
        </p:nvSpPr>
        <p:spPr>
          <a:xfrm>
            <a:off x="5537855" y="4933324"/>
            <a:ext cx="772969" cy="389337"/>
          </a:xfrm>
          <a:prstGeom prst="rect">
            <a:avLst/>
          </a:prstGeom>
        </p:spPr>
        <p:txBody>
          <a:bodyPr wrap="none">
            <a:spAutoFit/>
          </a:bodyPr>
          <a:lstStyle/>
          <a:p>
            <a:pPr algn="ctr"/>
            <a:r>
              <a:rPr lang="en-GB" sz="965" b="1" i="1" dirty="0"/>
              <a:t>Military &amp; </a:t>
            </a:r>
          </a:p>
          <a:p>
            <a:pPr algn="ctr"/>
            <a:r>
              <a:rPr lang="en-GB" sz="965" b="1" i="1" dirty="0"/>
              <a:t>Defence</a:t>
            </a:r>
          </a:p>
        </p:txBody>
      </p:sp>
      <p:sp>
        <p:nvSpPr>
          <p:cNvPr id="171" name="Rectangle 170">
            <a:extLst>
              <a:ext uri="{FF2B5EF4-FFF2-40B4-BE49-F238E27FC236}">
                <a16:creationId xmlns:a16="http://schemas.microsoft.com/office/drawing/2014/main" id="{C43C34DC-C46A-BF91-4370-A838CAF2DA6A}"/>
              </a:ext>
            </a:extLst>
          </p:cNvPr>
          <p:cNvSpPr/>
          <p:nvPr/>
        </p:nvSpPr>
        <p:spPr>
          <a:xfrm>
            <a:off x="6602260" y="4955335"/>
            <a:ext cx="580608" cy="240835"/>
          </a:xfrm>
          <a:prstGeom prst="rect">
            <a:avLst/>
          </a:prstGeom>
        </p:spPr>
        <p:txBody>
          <a:bodyPr wrap="none">
            <a:spAutoFit/>
          </a:bodyPr>
          <a:lstStyle/>
          <a:p>
            <a:pPr algn="ctr"/>
            <a:r>
              <a:rPr lang="en-GB" sz="965" b="1" i="1"/>
              <a:t>Mining</a:t>
            </a:r>
          </a:p>
        </p:txBody>
      </p:sp>
      <p:sp>
        <p:nvSpPr>
          <p:cNvPr id="172" name="Rectangle 171">
            <a:extLst>
              <a:ext uri="{FF2B5EF4-FFF2-40B4-BE49-F238E27FC236}">
                <a16:creationId xmlns:a16="http://schemas.microsoft.com/office/drawing/2014/main" id="{AEF12E62-F8A3-9626-C9B1-21F60C3E0DEC}"/>
              </a:ext>
            </a:extLst>
          </p:cNvPr>
          <p:cNvSpPr/>
          <p:nvPr/>
        </p:nvSpPr>
        <p:spPr>
          <a:xfrm>
            <a:off x="4652207" y="5079693"/>
            <a:ext cx="410690" cy="240835"/>
          </a:xfrm>
          <a:prstGeom prst="rect">
            <a:avLst/>
          </a:prstGeom>
        </p:spPr>
        <p:txBody>
          <a:bodyPr wrap="none">
            <a:spAutoFit/>
          </a:bodyPr>
          <a:lstStyle/>
          <a:p>
            <a:pPr algn="ctr"/>
            <a:r>
              <a:rPr lang="en-GB" sz="965" b="1" i="1"/>
              <a:t>Rail</a:t>
            </a:r>
          </a:p>
        </p:txBody>
      </p:sp>
      <p:pic>
        <p:nvPicPr>
          <p:cNvPr id="173" name="Picture 34" descr="Airplane aviation flat icon for apps and websites Vector Image">
            <a:extLst>
              <a:ext uri="{FF2B5EF4-FFF2-40B4-BE49-F238E27FC236}">
                <a16:creationId xmlns:a16="http://schemas.microsoft.com/office/drawing/2014/main" id="{520F276C-066F-BDC5-D83E-1A4D8D40DDE3}"/>
              </a:ext>
            </a:extLst>
          </p:cNvPr>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19920" t="19028" r="16623" b="24279"/>
          <a:stretch/>
        </p:blipFill>
        <p:spPr bwMode="auto">
          <a:xfrm>
            <a:off x="4530402" y="3399007"/>
            <a:ext cx="654299" cy="548912"/>
          </a:xfrm>
          <a:prstGeom prst="rect">
            <a:avLst/>
          </a:prstGeom>
          <a:noFill/>
          <a:extLst>
            <a:ext uri="{909E8E84-426E-40DD-AFC4-6F175D3DCCD1}">
              <a14:hiddenFill xmlns:a14="http://schemas.microsoft.com/office/drawing/2010/main">
                <a:solidFill>
                  <a:srgbClr val="FFFFFF"/>
                </a:solidFill>
              </a14:hiddenFill>
            </a:ext>
          </a:extLst>
        </p:spPr>
      </p:pic>
      <p:sp>
        <p:nvSpPr>
          <p:cNvPr id="174" name="Rectangle 173">
            <a:extLst>
              <a:ext uri="{FF2B5EF4-FFF2-40B4-BE49-F238E27FC236}">
                <a16:creationId xmlns:a16="http://schemas.microsoft.com/office/drawing/2014/main" id="{4092BA2D-2B19-5BE7-5F3D-AE6713745E50}"/>
              </a:ext>
            </a:extLst>
          </p:cNvPr>
          <p:cNvSpPr/>
          <p:nvPr/>
        </p:nvSpPr>
        <p:spPr>
          <a:xfrm>
            <a:off x="6063422" y="5862973"/>
            <a:ext cx="692818" cy="389337"/>
          </a:xfrm>
          <a:prstGeom prst="rect">
            <a:avLst/>
          </a:prstGeom>
        </p:spPr>
        <p:txBody>
          <a:bodyPr wrap="none">
            <a:spAutoFit/>
          </a:bodyPr>
          <a:lstStyle/>
          <a:p>
            <a:pPr algn="ctr"/>
            <a:r>
              <a:rPr lang="en-GB" sz="965" b="1" i="1" dirty="0"/>
              <a:t>Maritime</a:t>
            </a:r>
          </a:p>
          <a:p>
            <a:pPr algn="ctr"/>
            <a:r>
              <a:rPr lang="en-GB" sz="965" b="1" i="1" dirty="0"/>
              <a:t>&amp; Ports</a:t>
            </a:r>
          </a:p>
        </p:txBody>
      </p:sp>
      <p:sp>
        <p:nvSpPr>
          <p:cNvPr id="175" name="Rectangle 174">
            <a:extLst>
              <a:ext uri="{FF2B5EF4-FFF2-40B4-BE49-F238E27FC236}">
                <a16:creationId xmlns:a16="http://schemas.microsoft.com/office/drawing/2014/main" id="{9A14440F-DA68-E54D-4228-0C77B87002C7}"/>
              </a:ext>
            </a:extLst>
          </p:cNvPr>
          <p:cNvSpPr/>
          <p:nvPr/>
        </p:nvSpPr>
        <p:spPr>
          <a:xfrm>
            <a:off x="4446222" y="3916516"/>
            <a:ext cx="822662" cy="389337"/>
          </a:xfrm>
          <a:prstGeom prst="rect">
            <a:avLst/>
          </a:prstGeom>
        </p:spPr>
        <p:txBody>
          <a:bodyPr wrap="none">
            <a:spAutoFit/>
          </a:bodyPr>
          <a:lstStyle/>
          <a:p>
            <a:pPr algn="ctr"/>
            <a:r>
              <a:rPr lang="en-GB" sz="965" b="1" i="1" dirty="0"/>
              <a:t>Airports &amp; </a:t>
            </a:r>
          </a:p>
          <a:p>
            <a:pPr algn="ctr"/>
            <a:r>
              <a:rPr lang="en-GB" sz="965" b="1" i="1" dirty="0"/>
              <a:t>Aviation</a:t>
            </a:r>
          </a:p>
        </p:txBody>
      </p:sp>
      <p:pic>
        <p:nvPicPr>
          <p:cNvPr id="176" name="Graphic 175" descr="Excavator with solid fill">
            <a:extLst>
              <a:ext uri="{FF2B5EF4-FFF2-40B4-BE49-F238E27FC236}">
                <a16:creationId xmlns:a16="http://schemas.microsoft.com/office/drawing/2014/main" id="{A7F4963B-2124-24CE-644A-CAD71494EB45}"/>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011723" y="5310575"/>
            <a:ext cx="662642" cy="662642"/>
          </a:xfrm>
          <a:prstGeom prst="rect">
            <a:avLst/>
          </a:prstGeom>
        </p:spPr>
      </p:pic>
      <p:sp>
        <p:nvSpPr>
          <p:cNvPr id="177" name="Rectangle 176">
            <a:extLst>
              <a:ext uri="{FF2B5EF4-FFF2-40B4-BE49-F238E27FC236}">
                <a16:creationId xmlns:a16="http://schemas.microsoft.com/office/drawing/2014/main" id="{09701FA0-F43E-86B1-E020-70A022ECB96A}"/>
              </a:ext>
            </a:extLst>
          </p:cNvPr>
          <p:cNvSpPr/>
          <p:nvPr/>
        </p:nvSpPr>
        <p:spPr>
          <a:xfrm>
            <a:off x="4865990" y="5930623"/>
            <a:ext cx="954107" cy="240835"/>
          </a:xfrm>
          <a:prstGeom prst="rect">
            <a:avLst/>
          </a:prstGeom>
        </p:spPr>
        <p:txBody>
          <a:bodyPr wrap="none">
            <a:spAutoFit/>
          </a:bodyPr>
          <a:lstStyle/>
          <a:p>
            <a:pPr algn="ctr"/>
            <a:r>
              <a:rPr lang="en-GB" sz="965" b="1" i="1" dirty="0"/>
              <a:t>Construction</a:t>
            </a:r>
          </a:p>
        </p:txBody>
      </p:sp>
    </p:spTree>
    <p:extLst>
      <p:ext uri="{BB962C8B-B14F-4D97-AF65-F5344CB8AC3E}">
        <p14:creationId xmlns:p14="http://schemas.microsoft.com/office/powerpoint/2010/main" val="15982185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B55DA-28E4-67CD-A969-7E6836CF16A5}"/>
              </a:ext>
            </a:extLst>
          </p:cNvPr>
          <p:cNvSpPr>
            <a:spLocks noGrp="1"/>
          </p:cNvSpPr>
          <p:nvPr>
            <p:ph type="title"/>
          </p:nvPr>
        </p:nvSpPr>
        <p:spPr/>
        <p:txBody>
          <a:bodyPr/>
          <a:lstStyle/>
          <a:p>
            <a:r>
              <a:rPr lang="en-GB" dirty="0"/>
              <a:t>Identifying your customers</a:t>
            </a:r>
          </a:p>
        </p:txBody>
      </p:sp>
      <p:pic>
        <p:nvPicPr>
          <p:cNvPr id="5" name="Picture 4">
            <a:extLst>
              <a:ext uri="{FF2B5EF4-FFF2-40B4-BE49-F238E27FC236}">
                <a16:creationId xmlns:a16="http://schemas.microsoft.com/office/drawing/2014/main" id="{18FFF607-91D7-0E60-57A7-B2006CCECA49}"/>
              </a:ext>
            </a:extLst>
          </p:cNvPr>
          <p:cNvPicPr>
            <a:picLocks noChangeAspect="1"/>
          </p:cNvPicPr>
          <p:nvPr/>
        </p:nvPicPr>
        <p:blipFill>
          <a:blip r:embed="rId2"/>
          <a:stretch>
            <a:fillRect/>
          </a:stretch>
        </p:blipFill>
        <p:spPr>
          <a:xfrm>
            <a:off x="2190674" y="2130100"/>
            <a:ext cx="6312053" cy="4326474"/>
          </a:xfrm>
          <a:prstGeom prst="rect">
            <a:avLst/>
          </a:prstGeom>
        </p:spPr>
      </p:pic>
    </p:spTree>
    <p:extLst>
      <p:ext uri="{BB962C8B-B14F-4D97-AF65-F5344CB8AC3E}">
        <p14:creationId xmlns:p14="http://schemas.microsoft.com/office/powerpoint/2010/main" val="12737960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0D585-043C-74B0-E03F-23F6C7B1D364}"/>
              </a:ext>
            </a:extLst>
          </p:cNvPr>
          <p:cNvSpPr>
            <a:spLocks noGrp="1"/>
          </p:cNvSpPr>
          <p:nvPr>
            <p:ph type="title"/>
          </p:nvPr>
        </p:nvSpPr>
        <p:spPr>
          <a:xfrm>
            <a:off x="486089" y="1223612"/>
            <a:ext cx="7245518" cy="769441"/>
          </a:xfrm>
        </p:spPr>
        <p:txBody>
          <a:bodyPr/>
          <a:lstStyle/>
          <a:p>
            <a:r>
              <a:rPr lang="en-GB" dirty="0"/>
              <a:t>Building your business case around your customer value proposition</a:t>
            </a:r>
          </a:p>
        </p:txBody>
      </p:sp>
      <p:graphicFrame>
        <p:nvGraphicFramePr>
          <p:cNvPr id="4" name="Group 135">
            <a:extLst>
              <a:ext uri="{FF2B5EF4-FFF2-40B4-BE49-F238E27FC236}">
                <a16:creationId xmlns:a16="http://schemas.microsoft.com/office/drawing/2014/main" id="{3AFF304F-8946-9001-59E1-59B1C032740A}"/>
              </a:ext>
            </a:extLst>
          </p:cNvPr>
          <p:cNvGraphicFramePr>
            <a:graphicFrameLocks noGrp="1"/>
          </p:cNvGraphicFramePr>
          <p:nvPr/>
        </p:nvGraphicFramePr>
        <p:xfrm>
          <a:off x="1590091" y="2295590"/>
          <a:ext cx="7513219" cy="4043648"/>
        </p:xfrm>
        <a:graphic>
          <a:graphicData uri="http://schemas.openxmlformats.org/drawingml/2006/table">
            <a:tbl>
              <a:tblPr/>
              <a:tblGrid>
                <a:gridCol w="1423792">
                  <a:extLst>
                    <a:ext uri="{9D8B030D-6E8A-4147-A177-3AD203B41FA5}">
                      <a16:colId xmlns:a16="http://schemas.microsoft.com/office/drawing/2014/main" val="20000"/>
                    </a:ext>
                  </a:extLst>
                </a:gridCol>
                <a:gridCol w="2984514">
                  <a:extLst>
                    <a:ext uri="{9D8B030D-6E8A-4147-A177-3AD203B41FA5}">
                      <a16:colId xmlns:a16="http://schemas.microsoft.com/office/drawing/2014/main" val="20001"/>
                    </a:ext>
                  </a:extLst>
                </a:gridCol>
                <a:gridCol w="3104913">
                  <a:extLst>
                    <a:ext uri="{9D8B030D-6E8A-4147-A177-3AD203B41FA5}">
                      <a16:colId xmlns:a16="http://schemas.microsoft.com/office/drawing/2014/main" val="20002"/>
                    </a:ext>
                  </a:extLst>
                </a:gridCol>
              </a:tblGrid>
              <a:tr h="344006">
                <a:tc gridSpan="3">
                  <a:txBody>
                    <a:bodyPr/>
                    <a:lstStyle/>
                    <a:p>
                      <a:pPr marL="0" marR="0" lvl="0" indent="0" algn="l" defTabSz="914400" rtl="0" eaLnBrk="0" fontAlgn="base" latinLnBrk="0" hangingPunct="0">
                        <a:lnSpc>
                          <a:spcPct val="100000"/>
                        </a:lnSpc>
                        <a:spcBef>
                          <a:spcPct val="50000"/>
                        </a:spcBef>
                        <a:spcAft>
                          <a:spcPct val="30000"/>
                        </a:spcAft>
                        <a:buClrTx/>
                        <a:buSzTx/>
                        <a:buFontTx/>
                        <a:buNone/>
                        <a:tabLst/>
                      </a:pPr>
                      <a:r>
                        <a:rPr kumimoji="0" lang="en-GB" sz="1400" b="1" i="0" u="none" strike="noStrike" cap="none" normalizeH="0" baseline="0" dirty="0">
                          <a:ln>
                            <a:noFill/>
                          </a:ln>
                          <a:solidFill>
                            <a:schemeClr val="bg1"/>
                          </a:solidFill>
                          <a:effectLst/>
                          <a:latin typeface="+mn-lt"/>
                        </a:rPr>
                        <a:t>CUSTOMER VALUE PROPOSITION (CVP)</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bg1">
                        <a:lumMod val="65000"/>
                      </a:schemeClr>
                    </a:solidFill>
                  </a:tcPr>
                </a:tc>
                <a:tc hMerge="1">
                  <a:txBody>
                    <a:bodyPr/>
                    <a:lstStyle/>
                    <a:p>
                      <a:pPr marL="0" marR="0" lvl="0" indent="0" algn="ctr" defTabSz="914400" rtl="0" eaLnBrk="0" fontAlgn="base" latinLnBrk="0" hangingPunct="0">
                        <a:lnSpc>
                          <a:spcPct val="100000"/>
                        </a:lnSpc>
                        <a:spcBef>
                          <a:spcPct val="50000"/>
                        </a:spcBef>
                        <a:spcAft>
                          <a:spcPct val="30000"/>
                        </a:spcAft>
                        <a:buClrTx/>
                        <a:buSzTx/>
                        <a:buFontTx/>
                        <a:buNone/>
                        <a:tabLst/>
                      </a:pPr>
                      <a:endParaRPr kumimoji="0" lang="en-GB" sz="1600" b="1" i="0" u="none" strike="noStrike" cap="none" normalizeH="0" baseline="0" dirty="0">
                        <a:ln>
                          <a:noFill/>
                        </a:ln>
                        <a:solidFill>
                          <a:schemeClr val="bg1"/>
                        </a:solidFill>
                        <a:effectLst/>
                        <a:latin typeface="Arial" charset="0"/>
                      </a:endParaRPr>
                    </a:p>
                  </a:txBody>
                  <a:tcPr marL="72000" marR="72000" marT="72000" marB="72000"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423C69"/>
                    </a:solidFill>
                  </a:tcPr>
                </a:tc>
                <a:tc hMerge="1">
                  <a:txBody>
                    <a:bodyPr/>
                    <a:lstStyle/>
                    <a:p>
                      <a:endParaRPr lang="en-GB"/>
                    </a:p>
                  </a:txBody>
                  <a:tcPr/>
                </a:tc>
                <a:extLst>
                  <a:ext uri="{0D108BD9-81ED-4DB2-BD59-A6C34878D82A}">
                    <a16:rowId xmlns:a16="http://schemas.microsoft.com/office/drawing/2014/main" val="10000"/>
                  </a:ext>
                </a:extLst>
              </a:tr>
              <a:tr h="3016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t" latinLnBrk="0" hangingPunct="0">
                        <a:lnSpc>
                          <a:spcPct val="85000"/>
                        </a:lnSpc>
                        <a:spcBef>
                          <a:spcPct val="0"/>
                        </a:spcBef>
                        <a:spcAft>
                          <a:spcPct val="50000"/>
                        </a:spcAft>
                        <a:buClrTx/>
                        <a:buSzTx/>
                        <a:buFont typeface="Symbol" pitchFamily="18" charset="2"/>
                        <a:buNone/>
                        <a:tabLst/>
                      </a:pPr>
                      <a:r>
                        <a:rPr kumimoji="0" lang="en-GB" sz="1200" b="1" i="0" u="none" strike="noStrike" cap="none" normalizeH="0" baseline="0" dirty="0">
                          <a:ln>
                            <a:noFill/>
                          </a:ln>
                          <a:solidFill>
                            <a:srgbClr val="FFFFFF"/>
                          </a:solidFill>
                          <a:effectLst/>
                          <a:latin typeface="+mn-lt"/>
                        </a:rPr>
                        <a:t>Market</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pPr>
                      <a:r>
                        <a:rPr kumimoji="0" lang="en-GB" sz="1100" b="0" i="0" u="none" strike="noStrike" cap="none" normalizeH="0" baseline="0" dirty="0">
                          <a:ln>
                            <a:noFill/>
                          </a:ln>
                          <a:solidFill>
                            <a:schemeClr val="tx1"/>
                          </a:solidFill>
                          <a:effectLst/>
                          <a:latin typeface="+mn-lt"/>
                        </a:rPr>
                        <a:t>What is the target market?</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lnL w="28575"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1"/>
                  </a:ext>
                </a:extLst>
              </a:tr>
              <a:tr h="3016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t" latinLnBrk="0" hangingPunct="0">
                        <a:lnSpc>
                          <a:spcPct val="85000"/>
                        </a:lnSpc>
                        <a:spcBef>
                          <a:spcPct val="0"/>
                        </a:spcBef>
                        <a:spcAft>
                          <a:spcPct val="50000"/>
                        </a:spcAft>
                        <a:buClrTx/>
                        <a:buSzTx/>
                        <a:buFont typeface="Symbol" pitchFamily="18" charset="2"/>
                        <a:buNone/>
                        <a:tabLst/>
                      </a:pPr>
                      <a:r>
                        <a:rPr lang="en-GB" sz="1200" b="1" dirty="0">
                          <a:solidFill>
                            <a:srgbClr val="FFFFFF"/>
                          </a:solidFill>
                          <a:latin typeface="+mn-lt"/>
                        </a:rPr>
                        <a:t>Customer</a:t>
                      </a:r>
                      <a:endParaRPr kumimoji="0" lang="en-GB" sz="1200" b="1" i="0" u="none" strike="noStrike" cap="none" normalizeH="0" baseline="0" dirty="0">
                        <a:ln>
                          <a:noFill/>
                        </a:ln>
                        <a:solidFill>
                          <a:srgbClr val="FFFFFF"/>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pPr>
                      <a:r>
                        <a:rPr kumimoji="0" lang="en-GB" sz="1100" b="0" i="0" u="none" strike="noStrike" cap="none" normalizeH="0" baseline="0" dirty="0">
                          <a:ln>
                            <a:noFill/>
                          </a:ln>
                          <a:solidFill>
                            <a:schemeClr val="tx1"/>
                          </a:solidFill>
                          <a:effectLst/>
                          <a:latin typeface="+mn-lt"/>
                        </a:rPr>
                        <a:t>Who are the target customers?</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lnL w="28575"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2"/>
                  </a:ext>
                </a:extLst>
              </a:tr>
              <a:tr h="3016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pPr>
                      <a:r>
                        <a:rPr lang="en-GB" sz="1200" b="1" dirty="0">
                          <a:solidFill>
                            <a:srgbClr val="FFFFFF"/>
                          </a:solidFill>
                          <a:latin typeface="+mn-lt"/>
                        </a:rPr>
                        <a:t>Customer issue</a:t>
                      </a:r>
                      <a:endParaRPr kumimoji="0" lang="en-GB" sz="1200" b="1" i="0" u="none" strike="noStrike" cap="none" normalizeH="0" baseline="0" dirty="0">
                        <a:ln>
                          <a:noFill/>
                        </a:ln>
                        <a:solidFill>
                          <a:srgbClr val="FFFFFF"/>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40000"/>
                        <a:lumOff val="6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30000"/>
                        </a:spcAft>
                        <a:buClrTx/>
                        <a:buSzTx/>
                        <a:buFont typeface="Symbol" pitchFamily="18" charset="2"/>
                        <a:buNone/>
                        <a:tabLst/>
                      </a:pPr>
                      <a:r>
                        <a:rPr kumimoji="0" lang="en-GB" sz="1100" b="0" i="0" u="none" strike="noStrike" cap="none" normalizeH="0" baseline="0" dirty="0">
                          <a:ln>
                            <a:noFill/>
                          </a:ln>
                          <a:solidFill>
                            <a:schemeClr val="tx1"/>
                          </a:solidFill>
                          <a:effectLst/>
                          <a:latin typeface="+mn-lt"/>
                        </a:rPr>
                        <a:t>What is really important to your target customers? What are their unmet needs or concerns?</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lnL w="28575"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3"/>
                  </a:ext>
                </a:extLst>
              </a:tr>
              <a:tr h="388284">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t" latinLnBrk="0" hangingPunct="0">
                        <a:lnSpc>
                          <a:spcPct val="85000"/>
                        </a:lnSpc>
                        <a:spcBef>
                          <a:spcPct val="0"/>
                        </a:spcBef>
                        <a:spcAft>
                          <a:spcPct val="50000"/>
                        </a:spcAft>
                        <a:buClrTx/>
                        <a:buSzTx/>
                        <a:buFont typeface="Symbol" pitchFamily="18" charset="2"/>
                        <a:buNone/>
                        <a:tabLst/>
                      </a:pPr>
                      <a:r>
                        <a:rPr lang="en-GB" sz="1200" b="1" dirty="0">
                          <a:solidFill>
                            <a:srgbClr val="FFFFFF"/>
                          </a:solidFill>
                          <a:latin typeface="+mn-lt"/>
                        </a:rPr>
                        <a:t>The offer (against needs)</a:t>
                      </a:r>
                      <a:endParaRPr kumimoji="0" lang="en-GB" sz="1200" b="1" i="0" u="none" strike="noStrike" cap="none" normalizeH="0" baseline="0" dirty="0">
                        <a:ln>
                          <a:noFill/>
                        </a:ln>
                        <a:solidFill>
                          <a:srgbClr val="666666"/>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kern="1200" cap="none" normalizeH="0" baseline="0" noProof="0" dirty="0">
                          <a:ln>
                            <a:noFill/>
                          </a:ln>
                          <a:solidFill>
                            <a:schemeClr val="tx1"/>
                          </a:solidFill>
                          <a:effectLst/>
                          <a:latin typeface="+mn-lt"/>
                          <a:ea typeface="+mn-ea"/>
                          <a:cs typeface="+mn-cs"/>
                        </a:rPr>
                        <a:t>Customer needs: What are the specific needs of the customer? </a:t>
                      </a:r>
                    </a:p>
                  </a:txBody>
                  <a:tcPr marL="63134" marR="63134" marT="31567" marB="31567"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kern="1200" cap="none" normalizeH="0" baseline="0" noProof="0" dirty="0">
                          <a:ln>
                            <a:noFill/>
                          </a:ln>
                          <a:solidFill>
                            <a:schemeClr val="tx1"/>
                          </a:solidFill>
                          <a:effectLst/>
                          <a:latin typeface="+mn-lt"/>
                          <a:ea typeface="+mn-ea"/>
                          <a:cs typeface="+mn-cs"/>
                        </a:rPr>
                        <a:t>Offer: What is our corresponding offer to each of those needs?</a:t>
                      </a:r>
                    </a:p>
                  </a:txBody>
                  <a:tcPr marL="63134" marR="63134" marT="31567" marB="31567"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01636">
                <a:tc vMerge="1">
                  <a:txBody>
                    <a:bodyPr/>
                    <a:lstStyle/>
                    <a:p>
                      <a:pPr marL="0" marR="0" lvl="0" indent="0" algn="ctr" defTabSz="914400" rtl="0" eaLnBrk="0" fontAlgn="t" latinLnBrk="0" hangingPunct="0">
                        <a:lnSpc>
                          <a:spcPct val="85000"/>
                        </a:lnSpc>
                        <a:spcBef>
                          <a:spcPct val="0"/>
                        </a:spcBef>
                        <a:spcAft>
                          <a:spcPct val="50000"/>
                        </a:spcAft>
                        <a:buClrTx/>
                        <a:buSzTx/>
                        <a:buFont typeface="Symbol" pitchFamily="18" charset="2"/>
                        <a:buNone/>
                        <a:tabLst/>
                      </a:pPr>
                      <a:endParaRPr kumimoji="0" lang="en-GB" sz="1400" b="1" i="0" u="none" strike="noStrike" cap="none" normalizeH="0" baseline="0" dirty="0">
                        <a:ln>
                          <a:noFill/>
                        </a:ln>
                        <a:solidFill>
                          <a:srgbClr val="666666"/>
                        </a:solidFill>
                        <a:effectLst/>
                        <a:latin typeface="Arial" charset="0"/>
                      </a:endParaRPr>
                    </a:p>
                  </a:txBody>
                  <a:tcPr marL="72000" marR="72000" marT="72000" marB="72000" anchor="ctr" horzOverflow="overflow">
                    <a:lnL w="57150" cap="flat" cmpd="sng" algn="ctr">
                      <a:solidFill>
                        <a:schemeClr val="bg2">
                          <a:lumMod val="40000"/>
                          <a:lumOff val="60000"/>
                        </a:schemeClr>
                      </a:solidFill>
                      <a:prstDash val="solid"/>
                      <a:round/>
                      <a:headEnd type="none" w="med" len="med"/>
                      <a:tailEnd type="none" w="med" len="med"/>
                    </a:lnL>
                    <a:lnR w="28575"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28575" cap="flat" cmpd="sng" algn="ctr">
                      <a:solidFill>
                        <a:schemeClr val="bg2">
                          <a:lumMod val="40000"/>
                          <a:lumOff val="60000"/>
                        </a:schemeClr>
                      </a:solidFill>
                      <a:prstDash val="solid"/>
                      <a:round/>
                      <a:headEnd type="none" w="med" len="med"/>
                      <a:tailEnd type="none" w="med" len="med"/>
                    </a:lnB>
                    <a:lnTlToBr>
                      <a:noFill/>
                    </a:lnTlToBr>
                    <a:lnBlToTr>
                      <a:noFill/>
                    </a:lnBlToTr>
                    <a:solidFill>
                      <a:schemeClr val="accent1"/>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pPr>
                      <a:r>
                        <a:rPr kumimoji="0" lang="en-GB" sz="1100" b="0" i="0" u="none" strike="noStrike" cap="none" normalizeH="0" baseline="0" dirty="0">
                          <a:ln>
                            <a:noFill/>
                          </a:ln>
                          <a:solidFill>
                            <a:schemeClr val="tx1"/>
                          </a:solidFill>
                          <a:effectLst/>
                          <a:latin typeface="+mn-lt"/>
                        </a:rPr>
                        <a:t>What is the essence of your specific customer offer? How does this address the customer issue?</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5"/>
                  </a:ext>
                </a:extLst>
              </a:tr>
              <a:tr h="452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pPr>
                      <a:r>
                        <a:rPr lang="en-GB" sz="1200" b="1" dirty="0">
                          <a:solidFill>
                            <a:srgbClr val="FFFFFF"/>
                          </a:solidFill>
                          <a:latin typeface="+mn-lt"/>
                        </a:rPr>
                        <a:t>Benefits</a:t>
                      </a:r>
                      <a:endParaRPr kumimoji="0" lang="en-GB" sz="1200" b="1" i="0" u="none" strike="noStrike" cap="none" normalizeH="0" baseline="0" dirty="0">
                        <a:ln>
                          <a:noFill/>
                        </a:ln>
                        <a:solidFill>
                          <a:srgbClr val="FFFFFF"/>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cap="none" normalizeH="0" baseline="0" dirty="0">
                          <a:ln>
                            <a:noFill/>
                          </a:ln>
                          <a:solidFill>
                            <a:schemeClr val="tx1"/>
                          </a:solidFill>
                          <a:effectLst/>
                          <a:latin typeface="+mn-lt"/>
                        </a:rPr>
                        <a:t>What are the unique benefits that differentiates you from your competitors?</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cap="none" normalizeH="0" baseline="0" dirty="0">
                          <a:ln>
                            <a:noFill/>
                          </a:ln>
                          <a:solidFill>
                            <a:schemeClr val="tx1"/>
                          </a:solidFill>
                          <a:effectLst/>
                          <a:latin typeface="+mn-lt"/>
                        </a:rPr>
                        <a:t>What additional benefits further differentiate you from your competitors?</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4494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defRPr/>
                      </a:pPr>
                      <a:r>
                        <a:rPr lang="en-GB" sz="1200" b="1" kern="1200" dirty="0">
                          <a:solidFill>
                            <a:srgbClr val="FFFFFF"/>
                          </a:solidFill>
                          <a:latin typeface="+mn-lt"/>
                          <a:ea typeface="+mn-ea"/>
                          <a:cs typeface="+mn-cs"/>
                        </a:rPr>
                        <a:t>Reason to believe</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cap="none" normalizeH="0" baseline="0" dirty="0">
                          <a:ln>
                            <a:noFill/>
                          </a:ln>
                          <a:solidFill>
                            <a:schemeClr val="tx1"/>
                          </a:solidFill>
                          <a:effectLst/>
                          <a:latin typeface="+mn-lt"/>
                        </a:rPr>
                        <a:t>What evidence supports your claim?</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0" fontAlgn="base" latinLnBrk="0" hangingPunct="0">
                        <a:lnSpc>
                          <a:spcPct val="100000"/>
                        </a:lnSpc>
                        <a:spcBef>
                          <a:spcPct val="50000"/>
                        </a:spcBef>
                        <a:spcAft>
                          <a:spcPct val="30000"/>
                        </a:spcAft>
                        <a:buClrTx/>
                        <a:buSzTx/>
                        <a:buFontTx/>
                        <a:buNone/>
                        <a:tabLst/>
                        <a:defRPr/>
                      </a:pPr>
                      <a:endParaRPr kumimoji="0" lang="en-GB" sz="1200" b="0" i="0" u="none" strike="noStrike" cap="none" normalizeH="0" baseline="0" dirty="0">
                        <a:ln>
                          <a:noFill/>
                        </a:ln>
                        <a:solidFill>
                          <a:schemeClr val="bg2"/>
                        </a:solidFill>
                        <a:effectLst/>
                        <a:latin typeface="Arial" charset="0"/>
                      </a:endParaRPr>
                    </a:p>
                  </a:txBody>
                  <a:tcPr marL="72000" marR="72000" marT="72000" marB="72000" anchor="ctr" horzOverflow="overflow">
                    <a:lnL w="28575" cap="flat" cmpd="sng" algn="ctr">
                      <a:solidFill>
                        <a:schemeClr val="bg1">
                          <a:lumMod val="75000"/>
                        </a:schemeClr>
                      </a:solidFill>
                      <a:prstDash val="solid"/>
                      <a:round/>
                      <a:headEnd type="none" w="med" len="med"/>
                      <a:tailEnd type="none" w="med" len="med"/>
                    </a:lnL>
                    <a:lnR w="57150" cap="flat" cmpd="sng" algn="ctr">
                      <a:solidFill>
                        <a:schemeClr val="bg2">
                          <a:lumMod val="40000"/>
                          <a:lumOff val="60000"/>
                        </a:schemeClr>
                      </a:solidFill>
                      <a:prstDash val="solid"/>
                      <a:round/>
                      <a:headEnd type="none" w="med" len="med"/>
                      <a:tailEnd type="none" w="med" len="med"/>
                    </a:lnR>
                    <a:lnT w="57150" cap="flat" cmpd="sng" algn="ctr">
                      <a:solidFill>
                        <a:schemeClr val="bg2">
                          <a:lumMod val="40000"/>
                          <a:lumOff val="60000"/>
                        </a:schemeClr>
                      </a:solidFill>
                      <a:prstDash val="solid"/>
                      <a:round/>
                      <a:headEnd type="none" w="med" len="med"/>
                      <a:tailEnd type="none" w="med" len="med"/>
                    </a:lnT>
                    <a:lnB w="57150" cap="flat" cmpd="sng" algn="ctr">
                      <a:solidFill>
                        <a:schemeClr val="bg2">
                          <a:lumMod val="40000"/>
                          <a:lumOff val="6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2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pPr>
                      <a:r>
                        <a:rPr kumimoji="0" lang="en-GB" sz="1200" b="1" i="0" u="none" strike="noStrike" cap="none" normalizeH="0" baseline="0" dirty="0">
                          <a:ln>
                            <a:noFill/>
                          </a:ln>
                          <a:solidFill>
                            <a:srgbClr val="FFFFFF"/>
                          </a:solidFill>
                          <a:effectLst/>
                          <a:latin typeface="+mn-lt"/>
                        </a:rPr>
                        <a:t>Go to market</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75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pPr>
                      <a:r>
                        <a:rPr kumimoji="0" lang="en-GB" sz="1100" b="0" i="0" u="none" strike="noStrike" cap="none" normalizeH="0" baseline="0" dirty="0">
                          <a:ln>
                            <a:noFill/>
                          </a:ln>
                          <a:solidFill>
                            <a:schemeClr val="tx1"/>
                          </a:solidFill>
                          <a:effectLst/>
                          <a:latin typeface="+mn-lt"/>
                        </a:rPr>
                        <a:t>How will we take this to market? What will be our channel and delivery strategy? What price position will we take in the market?</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8"/>
                  </a:ext>
                </a:extLst>
              </a:tr>
              <a:tr h="4494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pPr>
                      <a:r>
                        <a:rPr lang="en-GB" sz="1200" b="1" dirty="0">
                          <a:solidFill>
                            <a:srgbClr val="FFFFFF"/>
                          </a:solidFill>
                          <a:latin typeface="+mn-lt"/>
                        </a:rPr>
                        <a:t>Key communications </a:t>
                      </a:r>
                      <a:endParaRPr kumimoji="0" lang="en-GB" sz="1200" b="1" i="0" u="none" strike="noStrike" cap="none" normalizeH="0" baseline="0" dirty="0">
                        <a:ln>
                          <a:noFill/>
                        </a:ln>
                        <a:solidFill>
                          <a:srgbClr val="FFFFFF"/>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5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pPr>
                      <a:r>
                        <a:rPr kumimoji="0" lang="en-GB" sz="1100" b="0" i="0" u="none" strike="noStrike" cap="none" normalizeH="0" baseline="0" dirty="0">
                          <a:ln>
                            <a:noFill/>
                          </a:ln>
                          <a:solidFill>
                            <a:schemeClr val="tx1"/>
                          </a:solidFill>
                          <a:effectLst/>
                          <a:latin typeface="+mn-lt"/>
                        </a:rPr>
                        <a:t>What do we focus on in our communication for this offer?</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9"/>
                  </a:ext>
                </a:extLst>
              </a:tr>
              <a:tr h="30163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85000"/>
                        </a:lnSpc>
                        <a:spcBef>
                          <a:spcPct val="0"/>
                        </a:spcBef>
                        <a:spcAft>
                          <a:spcPct val="50000"/>
                        </a:spcAft>
                        <a:buClr>
                          <a:schemeClr val="tx2"/>
                        </a:buClr>
                        <a:buSzTx/>
                        <a:buFont typeface="Symbol" pitchFamily="18" charset="2"/>
                        <a:buNone/>
                        <a:tabLst/>
                      </a:pPr>
                      <a:r>
                        <a:rPr lang="en-GB" sz="1200" b="1" dirty="0">
                          <a:solidFill>
                            <a:srgbClr val="FFFFFF"/>
                          </a:solidFill>
                          <a:latin typeface="+mn-lt"/>
                        </a:rPr>
                        <a:t>Trade-offs </a:t>
                      </a:r>
                      <a:endParaRPr kumimoji="0" lang="en-GB" sz="1200" b="1" i="0" u="none" strike="noStrike" cap="none" normalizeH="0" baseline="0" dirty="0">
                        <a:ln>
                          <a:noFill/>
                        </a:ln>
                        <a:solidFill>
                          <a:srgbClr val="FFFFFF"/>
                        </a:solidFill>
                        <a:effectLst/>
                        <a:latin typeface="+mn-lt"/>
                      </a:endParaRP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chemeClr val="accent2">
                        <a:lumMod val="50000"/>
                      </a:schemeClr>
                    </a:solid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50000"/>
                        </a:spcBef>
                        <a:spcAft>
                          <a:spcPct val="30000"/>
                        </a:spcAft>
                        <a:buClrTx/>
                        <a:buSzTx/>
                        <a:buFontTx/>
                        <a:buNone/>
                        <a:tabLst/>
                        <a:defRPr/>
                      </a:pPr>
                      <a:r>
                        <a:rPr kumimoji="0" lang="en-GB" sz="1100" b="0" i="0" u="none" strike="noStrike" cap="none" normalizeH="0" baseline="0" dirty="0">
                          <a:ln>
                            <a:noFill/>
                          </a:ln>
                          <a:solidFill>
                            <a:schemeClr val="tx1"/>
                          </a:solidFill>
                          <a:effectLst/>
                          <a:latin typeface="+mn-lt"/>
                        </a:rPr>
                        <a:t>What will the customer NOT get from us (that might be available from competitors)?</a:t>
                      </a:r>
                    </a:p>
                  </a:txBody>
                  <a:tcPr marL="63134" marR="63134" marT="63134" marB="63134" anchor="ctr" horzOverflow="overflow">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10"/>
                  </a:ext>
                </a:extLst>
              </a:tr>
            </a:tbl>
          </a:graphicData>
        </a:graphic>
      </p:graphicFrame>
      <p:pic>
        <p:nvPicPr>
          <p:cNvPr id="2" name="Picture 1">
            <a:extLst>
              <a:ext uri="{FF2B5EF4-FFF2-40B4-BE49-F238E27FC236}">
                <a16:creationId xmlns:a16="http://schemas.microsoft.com/office/drawing/2014/main" id="{B7F51B94-18B7-B0C2-3842-4E483C4FB6B5}"/>
              </a:ext>
            </a:extLst>
          </p:cNvPr>
          <p:cNvPicPr>
            <a:picLocks noChangeAspect="1"/>
          </p:cNvPicPr>
          <p:nvPr/>
        </p:nvPicPr>
        <p:blipFill>
          <a:blip r:embed="rId2"/>
          <a:stretch>
            <a:fillRect/>
          </a:stretch>
        </p:blipFill>
        <p:spPr>
          <a:xfrm>
            <a:off x="7911602" y="936308"/>
            <a:ext cx="2295710" cy="986576"/>
          </a:xfrm>
          <a:prstGeom prst="rect">
            <a:avLst/>
          </a:prstGeom>
        </p:spPr>
      </p:pic>
      <p:sp>
        <p:nvSpPr>
          <p:cNvPr id="5" name="Rectangle 4">
            <a:extLst>
              <a:ext uri="{FF2B5EF4-FFF2-40B4-BE49-F238E27FC236}">
                <a16:creationId xmlns:a16="http://schemas.microsoft.com/office/drawing/2014/main" id="{93B904D8-1992-09AA-A9F7-22A8AD9AE79F}"/>
              </a:ext>
            </a:extLst>
          </p:cNvPr>
          <p:cNvSpPr/>
          <p:nvPr/>
        </p:nvSpPr>
        <p:spPr>
          <a:xfrm>
            <a:off x="8655230" y="849355"/>
            <a:ext cx="803932" cy="11764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Tree>
    <p:extLst>
      <p:ext uri="{BB962C8B-B14F-4D97-AF65-F5344CB8AC3E}">
        <p14:creationId xmlns:p14="http://schemas.microsoft.com/office/powerpoint/2010/main" val="38949168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9C1BB-26DC-6780-A750-AF8BBB900FD3}"/>
              </a:ext>
            </a:extLst>
          </p:cNvPr>
          <p:cNvSpPr>
            <a:spLocks noGrp="1"/>
          </p:cNvSpPr>
          <p:nvPr>
            <p:ph type="title"/>
          </p:nvPr>
        </p:nvSpPr>
        <p:spPr>
          <a:xfrm>
            <a:off x="634072" y="1318224"/>
            <a:ext cx="3223260" cy="1154162"/>
          </a:xfrm>
        </p:spPr>
        <p:txBody>
          <a:bodyPr/>
          <a:lstStyle/>
          <a:p>
            <a:r>
              <a:rPr lang="en-GB" dirty="0"/>
              <a:t>Building a business case to scale effectively</a:t>
            </a:r>
          </a:p>
        </p:txBody>
      </p:sp>
      <p:pic>
        <p:nvPicPr>
          <p:cNvPr id="4" name="Picture 3">
            <a:extLst>
              <a:ext uri="{FF2B5EF4-FFF2-40B4-BE49-F238E27FC236}">
                <a16:creationId xmlns:a16="http://schemas.microsoft.com/office/drawing/2014/main" id="{53785AC0-6F36-1FF0-4F23-8E983512BC18}"/>
              </a:ext>
            </a:extLst>
          </p:cNvPr>
          <p:cNvPicPr>
            <a:picLocks noChangeAspect="1"/>
          </p:cNvPicPr>
          <p:nvPr/>
        </p:nvPicPr>
        <p:blipFill>
          <a:blip r:embed="rId2"/>
          <a:stretch>
            <a:fillRect/>
          </a:stretch>
        </p:blipFill>
        <p:spPr>
          <a:xfrm>
            <a:off x="7911602" y="936308"/>
            <a:ext cx="2295710" cy="986576"/>
          </a:xfrm>
          <a:prstGeom prst="rect">
            <a:avLst/>
          </a:prstGeom>
        </p:spPr>
      </p:pic>
      <p:sp>
        <p:nvSpPr>
          <p:cNvPr id="5" name="Rectangle 4">
            <a:extLst>
              <a:ext uri="{FF2B5EF4-FFF2-40B4-BE49-F238E27FC236}">
                <a16:creationId xmlns:a16="http://schemas.microsoft.com/office/drawing/2014/main" id="{AD5591EE-F49D-BD97-0E93-3F9980365FE6}"/>
              </a:ext>
            </a:extLst>
          </p:cNvPr>
          <p:cNvSpPr/>
          <p:nvPr/>
        </p:nvSpPr>
        <p:spPr>
          <a:xfrm>
            <a:off x="9465214" y="849355"/>
            <a:ext cx="803932" cy="11764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pic>
        <p:nvPicPr>
          <p:cNvPr id="1026" name="Picture 2">
            <a:extLst>
              <a:ext uri="{FF2B5EF4-FFF2-40B4-BE49-F238E27FC236}">
                <a16:creationId xmlns:a16="http://schemas.microsoft.com/office/drawing/2014/main" id="{C845D76E-BECE-9551-F6EA-AA359DADF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079" y="2213546"/>
            <a:ext cx="6039068" cy="410301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2">
            <a:extLst>
              <a:ext uri="{FF2B5EF4-FFF2-40B4-BE49-F238E27FC236}">
                <a16:creationId xmlns:a16="http://schemas.microsoft.com/office/drawing/2014/main" id="{5253112C-13A1-3003-ADD1-3378EE6C57D9}"/>
              </a:ext>
            </a:extLst>
          </p:cNvPr>
          <p:cNvSpPr txBox="1">
            <a:spLocks/>
          </p:cNvSpPr>
          <p:nvPr/>
        </p:nvSpPr>
        <p:spPr bwMode="auto">
          <a:xfrm>
            <a:off x="874461" y="2251776"/>
            <a:ext cx="3183611" cy="4104858"/>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140"/>
              </a:spcBef>
            </a:pPr>
            <a:r>
              <a:rPr lang="en-US" sz="1578" b="1" dirty="0">
                <a:solidFill>
                  <a:srgbClr val="FF0000"/>
                </a:solidFill>
              </a:rPr>
              <a:t>Think Big</a:t>
            </a:r>
          </a:p>
          <a:p>
            <a:pPr>
              <a:spcBef>
                <a:spcPts val="1140"/>
              </a:spcBef>
            </a:pPr>
            <a:r>
              <a:rPr lang="en-US" sz="1140" b="1" dirty="0">
                <a:solidFill>
                  <a:schemeClr val="accent3"/>
                </a:solidFill>
              </a:rPr>
              <a:t>Be clear on the vision and how you pitch it</a:t>
            </a:r>
            <a:r>
              <a:rPr lang="en-US" sz="1140" dirty="0">
                <a:solidFill>
                  <a:schemeClr val="accent3"/>
                </a:solidFill>
              </a:rPr>
              <a:t>. How does your product / service / product change the market and meet customer needs today and in the future. What’s the timeframe for your “end state vision”?</a:t>
            </a:r>
          </a:p>
          <a:p>
            <a:pPr>
              <a:spcBef>
                <a:spcPts val="1140"/>
              </a:spcBef>
            </a:pPr>
            <a:r>
              <a:rPr lang="en-US" sz="1578" b="1" dirty="0">
                <a:solidFill>
                  <a:srgbClr val="FF0000"/>
                </a:solidFill>
              </a:rPr>
              <a:t>Start Small</a:t>
            </a:r>
          </a:p>
          <a:p>
            <a:pPr>
              <a:spcBef>
                <a:spcPts val="1140"/>
              </a:spcBef>
            </a:pPr>
            <a:r>
              <a:rPr lang="en-US" sz="1140" b="1" dirty="0">
                <a:solidFill>
                  <a:schemeClr val="accent3"/>
                </a:solidFill>
              </a:rPr>
              <a:t>Demonstrate value early </a:t>
            </a:r>
            <a:r>
              <a:rPr lang="en-US" sz="1140" dirty="0">
                <a:solidFill>
                  <a:schemeClr val="accent3"/>
                </a:solidFill>
              </a:rPr>
              <a:t>with pilots, trials, demos, etc. Focus on a segment / target market area and deliver benefits that are meaningful as soon as possible. </a:t>
            </a:r>
          </a:p>
          <a:p>
            <a:pPr>
              <a:spcBef>
                <a:spcPts val="1140"/>
              </a:spcBef>
            </a:pPr>
            <a:r>
              <a:rPr lang="en-US" sz="1578" b="1" dirty="0">
                <a:solidFill>
                  <a:srgbClr val="FF0000"/>
                </a:solidFill>
              </a:rPr>
              <a:t>Scale Fast</a:t>
            </a:r>
          </a:p>
          <a:p>
            <a:pPr>
              <a:spcBef>
                <a:spcPts val="1140"/>
              </a:spcBef>
            </a:pPr>
            <a:r>
              <a:rPr lang="en-US" sz="1140" b="1" dirty="0">
                <a:solidFill>
                  <a:schemeClr val="accent3"/>
                </a:solidFill>
              </a:rPr>
              <a:t>Build with the end state in mind</a:t>
            </a:r>
            <a:r>
              <a:rPr lang="en-US" sz="1140" dirty="0">
                <a:solidFill>
                  <a:schemeClr val="accent3"/>
                </a:solidFill>
              </a:rPr>
              <a:t>. Your technology and platforms should be able to be scaled quickly where possible – don’t be constrained by personnel or become a single point of failure! Pivot with opportunities as they emerge.</a:t>
            </a:r>
          </a:p>
          <a:p>
            <a:pPr>
              <a:spcBef>
                <a:spcPts val="1140"/>
              </a:spcBef>
            </a:pPr>
            <a:endParaRPr lang="en-US" sz="1140" dirty="0">
              <a:solidFill>
                <a:schemeClr val="accent3"/>
              </a:solidFill>
            </a:endParaRPr>
          </a:p>
          <a:p>
            <a:pPr>
              <a:spcBef>
                <a:spcPts val="1140"/>
              </a:spcBef>
            </a:pPr>
            <a:endParaRPr lang="en-US" sz="1140" dirty="0">
              <a:solidFill>
                <a:schemeClr val="accent3"/>
              </a:solidFill>
            </a:endParaRPr>
          </a:p>
        </p:txBody>
      </p:sp>
      <p:sp>
        <p:nvSpPr>
          <p:cNvPr id="9" name="Oval 8">
            <a:extLst>
              <a:ext uri="{FF2B5EF4-FFF2-40B4-BE49-F238E27FC236}">
                <a16:creationId xmlns:a16="http://schemas.microsoft.com/office/drawing/2014/main" id="{E2E1758C-4950-A49B-1FBD-4FA366F9E427}"/>
              </a:ext>
            </a:extLst>
          </p:cNvPr>
          <p:cNvSpPr/>
          <p:nvPr/>
        </p:nvSpPr>
        <p:spPr>
          <a:xfrm>
            <a:off x="486089" y="2228814"/>
            <a:ext cx="315668" cy="31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526"/>
              </a:spcAft>
            </a:pPr>
            <a:r>
              <a:rPr lang="en-US" sz="1403" b="1" dirty="0"/>
              <a:t>A</a:t>
            </a:r>
          </a:p>
        </p:txBody>
      </p:sp>
      <p:sp>
        <p:nvSpPr>
          <p:cNvPr id="10" name="Oval 9">
            <a:extLst>
              <a:ext uri="{FF2B5EF4-FFF2-40B4-BE49-F238E27FC236}">
                <a16:creationId xmlns:a16="http://schemas.microsoft.com/office/drawing/2014/main" id="{D4C57CC0-2D6C-28BF-4948-FD166143122C}"/>
              </a:ext>
            </a:extLst>
          </p:cNvPr>
          <p:cNvSpPr/>
          <p:nvPr/>
        </p:nvSpPr>
        <p:spPr>
          <a:xfrm>
            <a:off x="486089" y="3616605"/>
            <a:ext cx="315668" cy="31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526"/>
              </a:spcAft>
            </a:pPr>
            <a:r>
              <a:rPr lang="en-US" sz="1403" b="1" dirty="0"/>
              <a:t>B</a:t>
            </a:r>
          </a:p>
        </p:txBody>
      </p:sp>
      <p:sp>
        <p:nvSpPr>
          <p:cNvPr id="11" name="Oval 10">
            <a:extLst>
              <a:ext uri="{FF2B5EF4-FFF2-40B4-BE49-F238E27FC236}">
                <a16:creationId xmlns:a16="http://schemas.microsoft.com/office/drawing/2014/main" id="{189A5872-1D5D-1FCF-A5E4-6A6C7FC4C278}"/>
              </a:ext>
            </a:extLst>
          </p:cNvPr>
          <p:cNvSpPr/>
          <p:nvPr/>
        </p:nvSpPr>
        <p:spPr>
          <a:xfrm>
            <a:off x="486089" y="4843027"/>
            <a:ext cx="315668" cy="315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526"/>
              </a:spcAft>
            </a:pPr>
            <a:r>
              <a:rPr lang="en-US" sz="1403" b="1" dirty="0"/>
              <a:t>C</a:t>
            </a:r>
          </a:p>
        </p:txBody>
      </p:sp>
    </p:spTree>
    <p:extLst>
      <p:ext uri="{BB962C8B-B14F-4D97-AF65-F5344CB8AC3E}">
        <p14:creationId xmlns:p14="http://schemas.microsoft.com/office/powerpoint/2010/main" val="19488629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B3F94-D4C4-4D6C-8595-3B2773AE13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39091" y="2546019"/>
            <a:ext cx="2415219" cy="2470813"/>
          </a:xfrm>
          <a:prstGeom prst="rect">
            <a:avLst/>
          </a:prstGeom>
        </p:spPr>
      </p:pic>
    </p:spTree>
    <p:custDataLst>
      <p:custData r:id="rId1"/>
      <p:custData r:id="rId2"/>
    </p:custDataLst>
    <p:extLst>
      <p:ext uri="{BB962C8B-B14F-4D97-AF65-F5344CB8AC3E}">
        <p14:creationId xmlns:p14="http://schemas.microsoft.com/office/powerpoint/2010/main" val="23440360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9356642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GB" dirty="0"/>
              <a:t>Autonomous Vehicles</a:t>
            </a:r>
          </a:p>
        </p:txBody>
      </p:sp>
      <p:sp>
        <p:nvSpPr>
          <p:cNvPr id="3" name="Subtitle 2"/>
          <p:cNvSpPr>
            <a:spLocks noGrp="1"/>
          </p:cNvSpPr>
          <p:nvPr>
            <p:ph type="subTitle" idx="1"/>
            <p:custDataLst>
              <p:custData r:id="rId2"/>
            </p:custDataLst>
          </p:nvPr>
        </p:nvSpPr>
        <p:spPr>
          <a:xfrm>
            <a:off x="410471" y="4089121"/>
            <a:ext cx="8177889" cy="647870"/>
          </a:xfrm>
        </p:spPr>
        <p:txBody>
          <a:bodyPr/>
          <a:lstStyle/>
          <a:p>
            <a:r>
              <a:rPr lang="en-GB" dirty="0"/>
              <a:t>Insurance and risk perspectives; “Opportunities for the UK CAM Sector” Zenzic webinar</a:t>
            </a:r>
          </a:p>
        </p:txBody>
      </p:sp>
      <p:sp>
        <p:nvSpPr>
          <p:cNvPr id="4" name="PresenterDetails"/>
          <p:cNvSpPr>
            <a:spLocks noGrp="1"/>
          </p:cNvSpPr>
          <p:nvPr>
            <p:ph type="body" sz="half" idx="2"/>
            <p:custDataLst>
              <p:custData r:id="rId3"/>
            </p:custDataLst>
          </p:nvPr>
        </p:nvSpPr>
        <p:spPr>
          <a:xfrm>
            <a:off x="426066" y="5949786"/>
            <a:ext cx="6491228" cy="566886"/>
          </a:xfrm>
        </p:spPr>
        <p:txBody>
          <a:bodyPr/>
          <a:lstStyle/>
          <a:p>
            <a:endParaRPr lang="en-GB" dirty="0"/>
          </a:p>
          <a:p>
            <a:r>
              <a:rPr lang="en-GB" dirty="0"/>
              <a:t>Friday 12</a:t>
            </a:r>
            <a:r>
              <a:rPr lang="en-GB" baseline="30000" dirty="0"/>
              <a:t>th</a:t>
            </a:r>
            <a:r>
              <a:rPr lang="en-GB" dirty="0"/>
              <a:t> July 2024</a:t>
            </a:r>
          </a:p>
          <a:p>
            <a:r>
              <a:rPr lang="en-GB" dirty="0"/>
              <a:t>Sam Tiltman, Marsh UK SE+M Group Leader </a:t>
            </a:r>
          </a:p>
        </p:txBody>
      </p:sp>
      <p:sp>
        <p:nvSpPr>
          <p:cNvPr id="5" name="ClientLogo" hidden="1"/>
          <p:cNvSpPr/>
          <p:nvPr>
            <p:custDataLst>
              <p:custData r:id="rId4"/>
            </p:custDataLst>
          </p:nvPr>
        </p:nvSpPr>
        <p:spPr>
          <a:xfrm>
            <a:off x="7132792" y="1092814"/>
            <a:ext cx="3135398" cy="435735"/>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77">
                <a:solidFill>
                  <a:schemeClr val="bg1"/>
                </a:solidFill>
              </a:rPr>
              <a:t>Placeholder for optional client logo</a:t>
            </a:r>
            <a:endParaRPr lang="en-GB" sz="877" dirty="0">
              <a:solidFill>
                <a:schemeClr val="bg1"/>
              </a:solidFill>
            </a:endParaRPr>
          </a:p>
        </p:txBody>
      </p:sp>
    </p:spTree>
    <p:extLst>
      <p:ext uri="{BB962C8B-B14F-4D97-AF65-F5344CB8AC3E}">
        <p14:creationId xmlns:p14="http://schemas.microsoft.com/office/powerpoint/2010/main" val="164481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BC6C-4AB1-6A5D-9C03-28F066155116}"/>
              </a:ext>
            </a:extLst>
          </p:cNvPr>
          <p:cNvSpPr>
            <a:spLocks noGrp="1"/>
          </p:cNvSpPr>
          <p:nvPr>
            <p:ph type="title"/>
          </p:nvPr>
        </p:nvSpPr>
        <p:spPr/>
        <p:txBody>
          <a:bodyPr/>
          <a:lstStyle/>
          <a:p>
            <a:r>
              <a:rPr lang="en-GB" dirty="0"/>
              <a:t>Opening remarks</a:t>
            </a:r>
          </a:p>
        </p:txBody>
      </p:sp>
      <p:sp>
        <p:nvSpPr>
          <p:cNvPr id="3" name="Content Placeholder 2">
            <a:extLst>
              <a:ext uri="{FF2B5EF4-FFF2-40B4-BE49-F238E27FC236}">
                <a16:creationId xmlns:a16="http://schemas.microsoft.com/office/drawing/2014/main" id="{B401DEA7-A7FC-E28F-CF94-ED1CF51705E9}"/>
              </a:ext>
            </a:extLst>
          </p:cNvPr>
          <p:cNvSpPr>
            <a:spLocks noGrp="1"/>
          </p:cNvSpPr>
          <p:nvPr>
            <p:ph idx="1"/>
          </p:nvPr>
        </p:nvSpPr>
        <p:spPr>
          <a:xfrm>
            <a:off x="367207" y="3589360"/>
            <a:ext cx="1604699" cy="1079463"/>
          </a:xfrm>
        </p:spPr>
        <p:txBody>
          <a:bodyPr/>
          <a:lstStyle/>
          <a:p>
            <a:r>
              <a:rPr lang="en-GB" sz="1403" dirty="0"/>
              <a:t>Insurance, one of the key components in getting AVs operational and enabling trust</a:t>
            </a:r>
          </a:p>
        </p:txBody>
      </p:sp>
      <p:sp>
        <p:nvSpPr>
          <p:cNvPr id="4" name="Slide Number Placeholder 3">
            <a:extLst>
              <a:ext uri="{FF2B5EF4-FFF2-40B4-BE49-F238E27FC236}">
                <a16:creationId xmlns:a16="http://schemas.microsoft.com/office/drawing/2014/main" id="{1350D413-DE09-6C60-B8E1-4B91F48E63EB}"/>
              </a:ext>
            </a:extLst>
          </p:cNvPr>
          <p:cNvSpPr>
            <a:spLocks noGrp="1"/>
          </p:cNvSpPr>
          <p:nvPr>
            <p:ph type="sldNum" sz="quarter" idx="10"/>
          </p:nvPr>
        </p:nvSpPr>
        <p:spPr/>
        <p:txBody>
          <a:bodyPr/>
          <a:lstStyle/>
          <a:p>
            <a:pPr algn="r"/>
            <a:fld id="{DF66040D-6F20-4F4B-8995-856BEECD84BE}" type="slidenum">
              <a:rPr lang="en-GB" smtClean="0"/>
              <a:pPr algn="r"/>
              <a:t>17</a:t>
            </a:fld>
            <a:endParaRPr lang="en-GB" dirty="0"/>
          </a:p>
        </p:txBody>
      </p:sp>
      <p:sp>
        <p:nvSpPr>
          <p:cNvPr id="6" name="Text Placeholder 5">
            <a:extLst>
              <a:ext uri="{FF2B5EF4-FFF2-40B4-BE49-F238E27FC236}">
                <a16:creationId xmlns:a16="http://schemas.microsoft.com/office/drawing/2014/main" id="{1DB1DB07-91FB-2A51-2EA4-4B7E78AA02C4}"/>
              </a:ext>
            </a:extLst>
          </p:cNvPr>
          <p:cNvSpPr>
            <a:spLocks noGrp="1"/>
          </p:cNvSpPr>
          <p:nvPr>
            <p:ph type="body" sz="quarter" idx="12"/>
          </p:nvPr>
        </p:nvSpPr>
        <p:spPr>
          <a:xfrm>
            <a:off x="426066" y="1481186"/>
            <a:ext cx="5695660" cy="281018"/>
          </a:xfrm>
        </p:spPr>
        <p:txBody>
          <a:bodyPr/>
          <a:lstStyle/>
          <a:p>
            <a:r>
              <a:rPr lang="en-GB" dirty="0"/>
              <a:t>Being a part of the solution, not the problem</a:t>
            </a:r>
          </a:p>
        </p:txBody>
      </p:sp>
      <p:sp>
        <p:nvSpPr>
          <p:cNvPr id="7" name="Content Placeholder 2">
            <a:extLst>
              <a:ext uri="{FF2B5EF4-FFF2-40B4-BE49-F238E27FC236}">
                <a16:creationId xmlns:a16="http://schemas.microsoft.com/office/drawing/2014/main" id="{E1AEFD43-80CF-1646-376B-A380454EEFB0}"/>
              </a:ext>
            </a:extLst>
          </p:cNvPr>
          <p:cNvSpPr txBox="1">
            <a:spLocks/>
          </p:cNvSpPr>
          <p:nvPr/>
        </p:nvSpPr>
        <p:spPr>
          <a:xfrm>
            <a:off x="2073302" y="3587521"/>
            <a:ext cx="1604699" cy="1148667"/>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n-GB" sz="1403" dirty="0"/>
              <a:t>Insurance costs can be one of the highest OpEx constituents for New Mobility companies</a:t>
            </a:r>
          </a:p>
        </p:txBody>
      </p:sp>
      <p:sp>
        <p:nvSpPr>
          <p:cNvPr id="8" name="Content Placeholder 2">
            <a:extLst>
              <a:ext uri="{FF2B5EF4-FFF2-40B4-BE49-F238E27FC236}">
                <a16:creationId xmlns:a16="http://schemas.microsoft.com/office/drawing/2014/main" id="{664677E6-86A6-97AC-66AC-ADC86D3548AA}"/>
              </a:ext>
            </a:extLst>
          </p:cNvPr>
          <p:cNvSpPr txBox="1">
            <a:spLocks/>
          </p:cNvSpPr>
          <p:nvPr/>
        </p:nvSpPr>
        <p:spPr>
          <a:xfrm>
            <a:off x="3991096" y="3587521"/>
            <a:ext cx="1604699" cy="1402430"/>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n-GB" sz="1403" dirty="0"/>
              <a:t>Significant</a:t>
            </a:r>
            <a:r>
              <a:rPr lang="en-GB" sz="1403" b="1" dirty="0"/>
              <a:t> </a:t>
            </a:r>
            <a:r>
              <a:rPr lang="en-GB" sz="1403" dirty="0"/>
              <a:t>opportunity to drive down risk, improve societal outcomes and increase efficiencies</a:t>
            </a:r>
          </a:p>
        </p:txBody>
      </p:sp>
      <p:sp>
        <p:nvSpPr>
          <p:cNvPr id="10" name="Content Placeholder 2">
            <a:extLst>
              <a:ext uri="{FF2B5EF4-FFF2-40B4-BE49-F238E27FC236}">
                <a16:creationId xmlns:a16="http://schemas.microsoft.com/office/drawing/2014/main" id="{A892EC29-50AA-C596-D288-6C2D883C25AE}"/>
              </a:ext>
            </a:extLst>
          </p:cNvPr>
          <p:cNvSpPr txBox="1">
            <a:spLocks/>
          </p:cNvSpPr>
          <p:nvPr/>
        </p:nvSpPr>
        <p:spPr>
          <a:xfrm>
            <a:off x="5908890" y="3576514"/>
            <a:ext cx="1706095" cy="1413436"/>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n-GB" sz="1403" dirty="0"/>
              <a:t>The insurance industry can be slow-moving but also has a long track record of supporting innovation</a:t>
            </a:r>
          </a:p>
        </p:txBody>
      </p:sp>
      <p:sp>
        <p:nvSpPr>
          <p:cNvPr id="11" name="TextBox 10">
            <a:extLst>
              <a:ext uri="{FF2B5EF4-FFF2-40B4-BE49-F238E27FC236}">
                <a16:creationId xmlns:a16="http://schemas.microsoft.com/office/drawing/2014/main" id="{4DEB24F5-23CD-F2D2-A3FF-C357D05B0A2E}"/>
              </a:ext>
            </a:extLst>
          </p:cNvPr>
          <p:cNvSpPr txBox="1"/>
          <p:nvPr/>
        </p:nvSpPr>
        <p:spPr>
          <a:xfrm>
            <a:off x="359847" y="5444417"/>
            <a:ext cx="8756524" cy="830997"/>
          </a:xfrm>
          <a:prstGeom prst="rect">
            <a:avLst/>
          </a:prstGeom>
          <a:noFill/>
        </p:spPr>
        <p:txBody>
          <a:bodyPr wrap="square" lIns="0" tIns="0" rIns="0" bIns="0" rtlCol="0">
            <a:spAutoFit/>
          </a:bodyPr>
          <a:lstStyle/>
          <a:p>
            <a:pPr algn="l"/>
            <a:r>
              <a:rPr lang="en-GB" b="1" i="1" dirty="0">
                <a:solidFill>
                  <a:srgbClr val="002060"/>
                </a:solidFill>
              </a:rPr>
              <a:t>MMC considers AV to present a major opportunity for the global (re)insurance industry to step up and be a key part of the equation. For us, it’s a question of relevance and value; and (re)insurers need to invest now for the future. </a:t>
            </a:r>
          </a:p>
        </p:txBody>
      </p:sp>
      <p:sp>
        <p:nvSpPr>
          <p:cNvPr id="12" name="Content Placeholder 2">
            <a:extLst>
              <a:ext uri="{FF2B5EF4-FFF2-40B4-BE49-F238E27FC236}">
                <a16:creationId xmlns:a16="http://schemas.microsoft.com/office/drawing/2014/main" id="{758ED162-508F-A8AA-45E0-8578B3A5DE4F}"/>
              </a:ext>
            </a:extLst>
          </p:cNvPr>
          <p:cNvSpPr txBox="1">
            <a:spLocks/>
          </p:cNvSpPr>
          <p:nvPr/>
        </p:nvSpPr>
        <p:spPr>
          <a:xfrm>
            <a:off x="8011932" y="3584194"/>
            <a:ext cx="1906441" cy="1148667"/>
          </a:xfrm>
          <a:prstGeom prst="rect">
            <a:avLst/>
          </a:prstGeom>
        </p:spPr>
        <p:txBody>
          <a:bodyPr vert="horz" lIns="0" tIns="0" rIns="0" bIns="0" rtlCol="0" anchor="t">
            <a:noAutofit/>
          </a:bodyPr>
          <a:lst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a:lstStyle>
          <a:p>
            <a:pPr marL="0" indent="0">
              <a:buNone/>
            </a:pPr>
            <a:r>
              <a:rPr lang="en-GB" sz="1403" dirty="0"/>
              <a:t>A significant % (typically 30-50%) of GWP is B2B/B2C motor lines – this is likely to be disrupted significantly by New Mobility, especially AV</a:t>
            </a:r>
          </a:p>
        </p:txBody>
      </p:sp>
      <p:pic>
        <p:nvPicPr>
          <p:cNvPr id="16" name="Graphic 15" descr="Key outline">
            <a:extLst>
              <a:ext uri="{FF2B5EF4-FFF2-40B4-BE49-F238E27FC236}">
                <a16:creationId xmlns:a16="http://schemas.microsoft.com/office/drawing/2014/main" id="{6C6C7011-2C82-AFA3-3DF1-5CC174412E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692" y="2157592"/>
            <a:ext cx="1256964" cy="1256964"/>
          </a:xfrm>
          <a:prstGeom prst="rect">
            <a:avLst/>
          </a:prstGeom>
        </p:spPr>
      </p:pic>
      <p:pic>
        <p:nvPicPr>
          <p:cNvPr id="18" name="Graphic 17" descr="Sumo Wrestler outline">
            <a:extLst>
              <a:ext uri="{FF2B5EF4-FFF2-40B4-BE49-F238E27FC236}">
                <a16:creationId xmlns:a16="http://schemas.microsoft.com/office/drawing/2014/main" id="{FD868E5A-32B3-0982-066D-ADC7E9115D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7645" y="2191513"/>
            <a:ext cx="1256963" cy="1256963"/>
          </a:xfrm>
          <a:prstGeom prst="rect">
            <a:avLst/>
          </a:prstGeom>
        </p:spPr>
      </p:pic>
      <p:pic>
        <p:nvPicPr>
          <p:cNvPr id="20" name="Graphic 19" descr="Earth globe: Americas with solid fill">
            <a:extLst>
              <a:ext uri="{FF2B5EF4-FFF2-40B4-BE49-F238E27FC236}">
                <a16:creationId xmlns:a16="http://schemas.microsoft.com/office/drawing/2014/main" id="{5D343B2E-189F-0D17-FEAF-34A857ACBC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06904" y="2287232"/>
            <a:ext cx="1095092" cy="1095092"/>
          </a:xfrm>
          <a:prstGeom prst="rect">
            <a:avLst/>
          </a:prstGeom>
        </p:spPr>
      </p:pic>
      <p:pic>
        <p:nvPicPr>
          <p:cNvPr id="24" name="Graphic 23" descr="Pie chart outline">
            <a:extLst>
              <a:ext uri="{FF2B5EF4-FFF2-40B4-BE49-F238E27FC236}">
                <a16:creationId xmlns:a16="http://schemas.microsoft.com/office/drawing/2014/main" id="{BFF9D2BD-BB98-5E70-6468-CFF85EFA19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91813" y="2324018"/>
            <a:ext cx="1058305" cy="1058305"/>
          </a:xfrm>
          <a:prstGeom prst="rect">
            <a:avLst/>
          </a:prstGeom>
        </p:spPr>
      </p:pic>
      <p:pic>
        <p:nvPicPr>
          <p:cNvPr id="26" name="Graphic 25" descr="Airplane outline">
            <a:extLst>
              <a:ext uri="{FF2B5EF4-FFF2-40B4-BE49-F238E27FC236}">
                <a16:creationId xmlns:a16="http://schemas.microsoft.com/office/drawing/2014/main" id="{1B795470-377F-01D5-EF68-A95A94DA22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8174" y="2407120"/>
            <a:ext cx="802005" cy="802005"/>
          </a:xfrm>
          <a:prstGeom prst="rect">
            <a:avLst/>
          </a:prstGeom>
        </p:spPr>
      </p:pic>
      <p:pic>
        <p:nvPicPr>
          <p:cNvPr id="28" name="Graphic 27" descr="Freight outline">
            <a:extLst>
              <a:ext uri="{FF2B5EF4-FFF2-40B4-BE49-F238E27FC236}">
                <a16:creationId xmlns:a16="http://schemas.microsoft.com/office/drawing/2014/main" id="{6004B0EE-152B-84F7-7E37-23E35FCC4C8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30777" y="1976522"/>
            <a:ext cx="802005" cy="802005"/>
          </a:xfrm>
          <a:prstGeom prst="rect">
            <a:avLst/>
          </a:prstGeom>
        </p:spPr>
      </p:pic>
      <p:pic>
        <p:nvPicPr>
          <p:cNvPr id="32" name="Graphic 31" descr="Satellite outline">
            <a:extLst>
              <a:ext uri="{FF2B5EF4-FFF2-40B4-BE49-F238E27FC236}">
                <a16:creationId xmlns:a16="http://schemas.microsoft.com/office/drawing/2014/main" id="{4D354982-A565-66A8-F654-92A01B91FC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90179" y="2682911"/>
            <a:ext cx="802005" cy="802005"/>
          </a:xfrm>
          <a:prstGeom prst="rect">
            <a:avLst/>
          </a:prstGeom>
        </p:spPr>
      </p:pic>
    </p:spTree>
    <p:extLst>
      <p:ext uri="{BB962C8B-B14F-4D97-AF65-F5344CB8AC3E}">
        <p14:creationId xmlns:p14="http://schemas.microsoft.com/office/powerpoint/2010/main" val="190900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D8EDDD74-186A-031E-C4CE-8B581EB04F6A}"/>
              </a:ext>
            </a:extLst>
          </p:cNvPr>
          <p:cNvSpPr/>
          <p:nvPr/>
        </p:nvSpPr>
        <p:spPr>
          <a:xfrm>
            <a:off x="7365202" y="773906"/>
            <a:ext cx="3328198" cy="6015038"/>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gradFill>
            <a:gsLst>
              <a:gs pos="40000">
                <a:schemeClr val="accent1"/>
              </a:gs>
              <a:gs pos="100000">
                <a:schemeClr val="accent5"/>
              </a:gs>
            </a:gsLst>
            <a:lin ang="18900000" scaled="0"/>
          </a:gra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2" name="Slide Number Placeholder 21"/>
          <p:cNvSpPr>
            <a:spLocks noGrp="1"/>
          </p:cNvSpPr>
          <p:nvPr>
            <p:ph type="sldNum" sz="quarter" idx="4294967295"/>
          </p:nvPr>
        </p:nvSpPr>
        <p:spPr>
          <a:xfrm>
            <a:off x="10446951" y="6489585"/>
            <a:ext cx="246449" cy="276999"/>
          </a:xfrm>
        </p:spPr>
        <p:txBody>
          <a:bodyPr/>
          <a:lstStyle/>
          <a:p>
            <a:fld id="{DF66040D-6F20-4F4B-8995-856BEECD84BE}" type="slidenum">
              <a:rPr lang="en-GB" smtClean="0"/>
              <a:pPr/>
              <a:t>18</a:t>
            </a:fld>
            <a:endParaRPr lang="en-GB" dirty="0"/>
          </a:p>
        </p:txBody>
      </p:sp>
      <p:sp>
        <p:nvSpPr>
          <p:cNvPr id="4" name="TextBox 3">
            <a:extLst>
              <a:ext uri="{FF2B5EF4-FFF2-40B4-BE49-F238E27FC236}">
                <a16:creationId xmlns:a16="http://schemas.microsoft.com/office/drawing/2014/main" id="{03F63398-C63E-9E9A-E053-A0E941E13A33}"/>
              </a:ext>
            </a:extLst>
          </p:cNvPr>
          <p:cNvSpPr txBox="1"/>
          <p:nvPr/>
        </p:nvSpPr>
        <p:spPr>
          <a:xfrm>
            <a:off x="7669081" y="1849572"/>
            <a:ext cx="2237792" cy="755848"/>
          </a:xfrm>
          <a:prstGeom prst="rect">
            <a:avLst/>
          </a:prstGeom>
          <a:noFill/>
        </p:spPr>
        <p:txBody>
          <a:bodyPr wrap="none" lIns="0" tIns="0" rIns="0" bIns="0" rtlCol="0">
            <a:spAutoFit/>
          </a:bodyPr>
          <a:lstStyle/>
          <a:p>
            <a:pPr algn="l"/>
            <a:r>
              <a:rPr lang="en-US" sz="2456" b="1" dirty="0">
                <a:solidFill>
                  <a:schemeClr val="bg1"/>
                </a:solidFill>
              </a:rPr>
              <a:t>International </a:t>
            </a:r>
            <a:br>
              <a:rPr lang="en-US" sz="2456" b="1" dirty="0">
                <a:solidFill>
                  <a:schemeClr val="bg1"/>
                </a:solidFill>
              </a:rPr>
            </a:br>
            <a:r>
              <a:rPr lang="en-US" sz="2456" b="1" dirty="0">
                <a:solidFill>
                  <a:schemeClr val="bg1"/>
                </a:solidFill>
              </a:rPr>
              <a:t>considerations</a:t>
            </a:r>
          </a:p>
        </p:txBody>
      </p:sp>
      <p:sp>
        <p:nvSpPr>
          <p:cNvPr id="5" name="TextBox 4">
            <a:extLst>
              <a:ext uri="{FF2B5EF4-FFF2-40B4-BE49-F238E27FC236}">
                <a16:creationId xmlns:a16="http://schemas.microsoft.com/office/drawing/2014/main" id="{AEDE25A5-47C5-0E8E-6B1C-48CFA33404E9}"/>
              </a:ext>
            </a:extLst>
          </p:cNvPr>
          <p:cNvSpPr txBox="1"/>
          <p:nvPr/>
        </p:nvSpPr>
        <p:spPr>
          <a:xfrm>
            <a:off x="7721429" y="2885578"/>
            <a:ext cx="2497185" cy="2698816"/>
          </a:xfrm>
          <a:prstGeom prst="rect">
            <a:avLst/>
          </a:prstGeom>
          <a:noFill/>
        </p:spPr>
        <p:txBody>
          <a:bodyPr wrap="square" lIns="0" tIns="0" rIns="0" bIns="0" rtlCol="0">
            <a:spAutoFit/>
          </a:bodyPr>
          <a:lstStyle/>
          <a:p>
            <a:pPr>
              <a:spcAft>
                <a:spcPts val="263"/>
              </a:spcAft>
            </a:pPr>
            <a:r>
              <a:rPr lang="en-US" sz="1754" b="1" dirty="0">
                <a:solidFill>
                  <a:schemeClr val="bg1"/>
                </a:solidFill>
              </a:rPr>
              <a:t>USA v UK v EU v CHINA</a:t>
            </a:r>
          </a:p>
          <a:p>
            <a:pPr>
              <a:spcAft>
                <a:spcPts val="263"/>
              </a:spcAft>
            </a:pPr>
            <a:r>
              <a:rPr lang="en-US" sz="1754" b="1" dirty="0">
                <a:solidFill>
                  <a:schemeClr val="bg1"/>
                </a:solidFill>
              </a:rPr>
              <a:t>	Reg </a:t>
            </a:r>
            <a:r>
              <a:rPr lang="en-US" sz="1754" b="1" dirty="0">
                <a:solidFill>
                  <a:schemeClr val="bg1"/>
                </a:solidFill>
                <a:sym typeface="Wingdings" panose="05000000000000000000" pitchFamily="2" charset="2"/>
              </a:rPr>
              <a:t></a:t>
            </a:r>
            <a:r>
              <a:rPr lang="en-US" sz="1754" b="1" dirty="0">
                <a:solidFill>
                  <a:schemeClr val="bg1"/>
                </a:solidFill>
              </a:rPr>
              <a:t> deploy</a:t>
            </a:r>
          </a:p>
          <a:p>
            <a:pPr>
              <a:spcAft>
                <a:spcPts val="263"/>
              </a:spcAft>
            </a:pPr>
            <a:r>
              <a:rPr lang="en-US" sz="1754" b="1" dirty="0">
                <a:solidFill>
                  <a:schemeClr val="bg1"/>
                </a:solidFill>
              </a:rPr>
              <a:t>	Deploy </a:t>
            </a:r>
            <a:r>
              <a:rPr lang="en-US" sz="1754" b="1" dirty="0">
                <a:solidFill>
                  <a:schemeClr val="bg1"/>
                </a:solidFill>
                <a:sym typeface="Wingdings" panose="05000000000000000000" pitchFamily="2" charset="2"/>
              </a:rPr>
              <a:t></a:t>
            </a:r>
            <a:r>
              <a:rPr lang="en-US" sz="1754" b="1" dirty="0">
                <a:solidFill>
                  <a:schemeClr val="bg1"/>
                </a:solidFill>
              </a:rPr>
              <a:t> Reg</a:t>
            </a:r>
          </a:p>
          <a:p>
            <a:pPr>
              <a:spcAft>
                <a:spcPts val="263"/>
              </a:spcAft>
            </a:pPr>
            <a:r>
              <a:rPr lang="en-US" sz="1754" b="1" dirty="0">
                <a:solidFill>
                  <a:schemeClr val="bg1"/>
                </a:solidFill>
              </a:rPr>
              <a:t>Litigation environment</a:t>
            </a:r>
          </a:p>
          <a:p>
            <a:pPr>
              <a:spcAft>
                <a:spcPts val="263"/>
              </a:spcAft>
            </a:pPr>
            <a:r>
              <a:rPr lang="en-US" sz="1754" b="1" dirty="0">
                <a:solidFill>
                  <a:schemeClr val="bg1"/>
                </a:solidFill>
              </a:rPr>
              <a:t>Speed of development</a:t>
            </a:r>
          </a:p>
          <a:p>
            <a:pPr>
              <a:spcAft>
                <a:spcPts val="263"/>
              </a:spcAft>
            </a:pPr>
            <a:r>
              <a:rPr lang="en-US" sz="1754" b="1" dirty="0">
                <a:solidFill>
                  <a:schemeClr val="bg1"/>
                </a:solidFill>
              </a:rPr>
              <a:t>Insurance ecosystems</a:t>
            </a:r>
          </a:p>
          <a:p>
            <a:pPr>
              <a:spcAft>
                <a:spcPts val="263"/>
              </a:spcAft>
            </a:pPr>
            <a:r>
              <a:rPr lang="en-US" sz="1754" b="1" dirty="0">
                <a:solidFill>
                  <a:schemeClr val="bg1"/>
                </a:solidFill>
              </a:rPr>
              <a:t>State v Federal</a:t>
            </a:r>
          </a:p>
          <a:p>
            <a:pPr>
              <a:spcAft>
                <a:spcPts val="263"/>
              </a:spcAft>
            </a:pPr>
            <a:r>
              <a:rPr lang="en-US" sz="1754" b="1" dirty="0">
                <a:solidFill>
                  <a:schemeClr val="bg1"/>
                </a:solidFill>
              </a:rPr>
              <a:t>Regional v National</a:t>
            </a:r>
          </a:p>
        </p:txBody>
      </p:sp>
      <p:graphicFrame>
        <p:nvGraphicFramePr>
          <p:cNvPr id="6" name="Diagram 5">
            <a:extLst>
              <a:ext uri="{FF2B5EF4-FFF2-40B4-BE49-F238E27FC236}">
                <a16:creationId xmlns:a16="http://schemas.microsoft.com/office/drawing/2014/main" id="{F5344735-5359-FC3F-6555-E9221B92A561}"/>
              </a:ext>
            </a:extLst>
          </p:cNvPr>
          <p:cNvGraphicFramePr/>
          <p:nvPr/>
        </p:nvGraphicFramePr>
        <p:xfrm>
          <a:off x="426066" y="1958520"/>
          <a:ext cx="6644822" cy="4245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4CE329DB-06BA-C191-D5E4-9799BCDDB280}"/>
              </a:ext>
            </a:extLst>
          </p:cNvPr>
          <p:cNvSpPr>
            <a:spLocks noGrp="1"/>
          </p:cNvSpPr>
          <p:nvPr>
            <p:ph type="title"/>
          </p:nvPr>
        </p:nvSpPr>
        <p:spPr>
          <a:xfrm>
            <a:off x="426066" y="1085799"/>
            <a:ext cx="9844053" cy="384721"/>
          </a:xfrm>
        </p:spPr>
        <p:txBody>
          <a:bodyPr/>
          <a:lstStyle/>
          <a:p>
            <a:r>
              <a:rPr lang="en-GB" dirty="0"/>
              <a:t>Insurance considerations to support CAM</a:t>
            </a:r>
          </a:p>
        </p:txBody>
      </p:sp>
      <p:sp>
        <p:nvSpPr>
          <p:cNvPr id="10" name="Text Placeholder 5">
            <a:extLst>
              <a:ext uri="{FF2B5EF4-FFF2-40B4-BE49-F238E27FC236}">
                <a16:creationId xmlns:a16="http://schemas.microsoft.com/office/drawing/2014/main" id="{3EA97843-8EDF-433C-FFE1-A3256046468D}"/>
              </a:ext>
            </a:extLst>
          </p:cNvPr>
          <p:cNvSpPr>
            <a:spLocks noGrp="1"/>
          </p:cNvSpPr>
          <p:nvPr>
            <p:ph type="body" sz="quarter" idx="12"/>
          </p:nvPr>
        </p:nvSpPr>
        <p:spPr>
          <a:xfrm>
            <a:off x="426066" y="1481186"/>
            <a:ext cx="9846839" cy="281018"/>
          </a:xfrm>
        </p:spPr>
        <p:txBody>
          <a:bodyPr/>
          <a:lstStyle/>
          <a:p>
            <a:r>
              <a:rPr lang="en-GB" dirty="0"/>
              <a:t>Not a last-minute thing </a:t>
            </a:r>
          </a:p>
        </p:txBody>
      </p:sp>
    </p:spTree>
    <p:custDataLst>
      <p:custData r:id="rId1"/>
    </p:custDataLst>
    <p:extLst>
      <p:ext uri="{BB962C8B-B14F-4D97-AF65-F5344CB8AC3E}">
        <p14:creationId xmlns:p14="http://schemas.microsoft.com/office/powerpoint/2010/main" val="400129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8D5A4-0CF5-F830-10EA-8056D5185A52}"/>
              </a:ext>
            </a:extLst>
          </p:cNvPr>
          <p:cNvSpPr>
            <a:spLocks noGrp="1"/>
          </p:cNvSpPr>
          <p:nvPr>
            <p:ph type="title"/>
          </p:nvPr>
        </p:nvSpPr>
        <p:spPr/>
        <p:txBody>
          <a:bodyPr/>
          <a:lstStyle/>
          <a:p>
            <a:r>
              <a:rPr lang="en-GB" dirty="0"/>
              <a:t>UK AV Bill</a:t>
            </a:r>
          </a:p>
        </p:txBody>
      </p:sp>
      <p:sp>
        <p:nvSpPr>
          <p:cNvPr id="3" name="Content Placeholder 2">
            <a:extLst>
              <a:ext uri="{FF2B5EF4-FFF2-40B4-BE49-F238E27FC236}">
                <a16:creationId xmlns:a16="http://schemas.microsoft.com/office/drawing/2014/main" id="{A3BC7315-8948-4ADB-EB8D-E33A4F0BDAD5}"/>
              </a:ext>
            </a:extLst>
          </p:cNvPr>
          <p:cNvSpPr>
            <a:spLocks noGrp="1"/>
          </p:cNvSpPr>
          <p:nvPr>
            <p:ph idx="1"/>
          </p:nvPr>
        </p:nvSpPr>
        <p:spPr>
          <a:xfrm>
            <a:off x="4031410" y="1965191"/>
            <a:ext cx="4790645" cy="2769989"/>
          </a:xfrm>
        </p:spPr>
        <p:txBody>
          <a:bodyPr/>
          <a:lstStyle/>
          <a:p>
            <a:pPr>
              <a:buClr>
                <a:schemeClr val="accent2"/>
              </a:buClr>
              <a:buFont typeface="Wingdings" panose="05000000000000000000" pitchFamily="2" charset="2"/>
              <a:buChar char="§"/>
            </a:pPr>
            <a:r>
              <a:rPr lang="en-GB" dirty="0"/>
              <a:t>Insurance not mentioned much in the Bill</a:t>
            </a:r>
          </a:p>
          <a:p>
            <a:pPr>
              <a:buClr>
                <a:schemeClr val="accent2"/>
              </a:buClr>
              <a:buFont typeface="Wingdings" panose="05000000000000000000" pitchFamily="2" charset="2"/>
              <a:buChar char="§"/>
            </a:pPr>
            <a:r>
              <a:rPr lang="en-GB" dirty="0"/>
              <a:t>Secondary legislation – good time for (re)insurers and stakeholders to shape risk and insurance needs to support commercialisation and mass deployment </a:t>
            </a:r>
          </a:p>
          <a:p>
            <a:pPr>
              <a:buClr>
                <a:schemeClr val="accent2"/>
              </a:buClr>
              <a:buFont typeface="Wingdings" panose="05000000000000000000" pitchFamily="2" charset="2"/>
              <a:buChar char="§"/>
            </a:pPr>
            <a:r>
              <a:rPr lang="en-GB" dirty="0"/>
              <a:t>Specific risk and insurance considerations</a:t>
            </a:r>
          </a:p>
          <a:p>
            <a:pPr>
              <a:buClr>
                <a:schemeClr val="accent2"/>
              </a:buClr>
              <a:buFont typeface="Wingdings" panose="05000000000000000000" pitchFamily="2" charset="2"/>
              <a:buChar char="§"/>
            </a:pPr>
            <a:r>
              <a:rPr lang="en-GB" dirty="0"/>
              <a:t>Who will the “operators” be? </a:t>
            </a:r>
          </a:p>
          <a:p>
            <a:pPr>
              <a:buClr>
                <a:schemeClr val="accent2"/>
              </a:buClr>
              <a:buFont typeface="Wingdings" panose="05000000000000000000" pitchFamily="2" charset="2"/>
              <a:buChar char="§"/>
            </a:pPr>
            <a:r>
              <a:rPr lang="en-GB" dirty="0"/>
              <a:t>Not just about “movement” risks – regulations present additional risks across people, management, IP, “cyber”, financial etc.</a:t>
            </a:r>
          </a:p>
        </p:txBody>
      </p:sp>
      <p:sp>
        <p:nvSpPr>
          <p:cNvPr id="4" name="Slide Number Placeholder 3">
            <a:extLst>
              <a:ext uri="{FF2B5EF4-FFF2-40B4-BE49-F238E27FC236}">
                <a16:creationId xmlns:a16="http://schemas.microsoft.com/office/drawing/2014/main" id="{5BE3AE47-9597-766B-C6C9-A117CA5A2288}"/>
              </a:ext>
            </a:extLst>
          </p:cNvPr>
          <p:cNvSpPr>
            <a:spLocks noGrp="1"/>
          </p:cNvSpPr>
          <p:nvPr>
            <p:ph type="sldNum" sz="quarter" idx="10"/>
          </p:nvPr>
        </p:nvSpPr>
        <p:spPr/>
        <p:txBody>
          <a:bodyPr/>
          <a:lstStyle/>
          <a:p>
            <a:pPr algn="r"/>
            <a:fld id="{DF66040D-6F20-4F4B-8995-856BEECD84BE}" type="slidenum">
              <a:rPr lang="en-GB" smtClean="0"/>
              <a:pPr algn="r"/>
              <a:t>19</a:t>
            </a:fld>
            <a:endParaRPr lang="en-GB" dirty="0"/>
          </a:p>
        </p:txBody>
      </p:sp>
      <p:sp>
        <p:nvSpPr>
          <p:cNvPr id="6" name="Text Placeholder 5">
            <a:extLst>
              <a:ext uri="{FF2B5EF4-FFF2-40B4-BE49-F238E27FC236}">
                <a16:creationId xmlns:a16="http://schemas.microsoft.com/office/drawing/2014/main" id="{D1359DCB-DAB0-602C-0C6E-B35EF816D367}"/>
              </a:ext>
            </a:extLst>
          </p:cNvPr>
          <p:cNvSpPr>
            <a:spLocks noGrp="1"/>
          </p:cNvSpPr>
          <p:nvPr>
            <p:ph type="body" sz="quarter" idx="12"/>
          </p:nvPr>
        </p:nvSpPr>
        <p:spPr/>
        <p:txBody>
          <a:bodyPr/>
          <a:lstStyle/>
          <a:p>
            <a:r>
              <a:rPr lang="en-GB" dirty="0"/>
              <a:t>Marsh risk and insurance POVs</a:t>
            </a:r>
          </a:p>
        </p:txBody>
      </p:sp>
      <p:pic>
        <p:nvPicPr>
          <p:cNvPr id="12" name="Picture 11">
            <a:extLst>
              <a:ext uri="{FF2B5EF4-FFF2-40B4-BE49-F238E27FC236}">
                <a16:creationId xmlns:a16="http://schemas.microsoft.com/office/drawing/2014/main" id="{65320951-40E8-9AED-8879-024541614F32}"/>
              </a:ext>
            </a:extLst>
          </p:cNvPr>
          <p:cNvPicPr>
            <a:picLocks noChangeAspect="1"/>
          </p:cNvPicPr>
          <p:nvPr/>
        </p:nvPicPr>
        <p:blipFill>
          <a:blip r:embed="rId2"/>
          <a:stretch>
            <a:fillRect/>
          </a:stretch>
        </p:blipFill>
        <p:spPr>
          <a:xfrm>
            <a:off x="8981943" y="762283"/>
            <a:ext cx="1723080" cy="971806"/>
          </a:xfrm>
          <a:prstGeom prst="rect">
            <a:avLst/>
          </a:prstGeom>
        </p:spPr>
      </p:pic>
      <p:pic>
        <p:nvPicPr>
          <p:cNvPr id="8" name="Picture 7">
            <a:extLst>
              <a:ext uri="{FF2B5EF4-FFF2-40B4-BE49-F238E27FC236}">
                <a16:creationId xmlns:a16="http://schemas.microsoft.com/office/drawing/2014/main" id="{4054162B-D510-8039-D136-2D62C050444E}"/>
              </a:ext>
            </a:extLst>
          </p:cNvPr>
          <p:cNvPicPr>
            <a:picLocks noChangeAspect="1"/>
          </p:cNvPicPr>
          <p:nvPr/>
        </p:nvPicPr>
        <p:blipFill>
          <a:blip r:embed="rId3"/>
          <a:stretch>
            <a:fillRect/>
          </a:stretch>
        </p:blipFill>
        <p:spPr>
          <a:xfrm>
            <a:off x="186398" y="1722345"/>
            <a:ext cx="3476557" cy="4359319"/>
          </a:xfrm>
          <a:prstGeom prst="rect">
            <a:avLst/>
          </a:prstGeom>
        </p:spPr>
      </p:pic>
      <p:sp>
        <p:nvSpPr>
          <p:cNvPr id="9" name="TextBox 8">
            <a:extLst>
              <a:ext uri="{FF2B5EF4-FFF2-40B4-BE49-F238E27FC236}">
                <a16:creationId xmlns:a16="http://schemas.microsoft.com/office/drawing/2014/main" id="{B7B0F6D0-5D9A-D214-2541-A1463515EA92}"/>
              </a:ext>
            </a:extLst>
          </p:cNvPr>
          <p:cNvSpPr txBox="1"/>
          <p:nvPr/>
        </p:nvSpPr>
        <p:spPr>
          <a:xfrm>
            <a:off x="4031410" y="5188613"/>
            <a:ext cx="5437447" cy="1384995"/>
          </a:xfrm>
          <a:prstGeom prst="rect">
            <a:avLst/>
          </a:prstGeom>
          <a:noFill/>
        </p:spPr>
        <p:txBody>
          <a:bodyPr wrap="square" lIns="0" tIns="0" rIns="0" bIns="0" rtlCol="0">
            <a:spAutoFit/>
          </a:bodyPr>
          <a:lstStyle/>
          <a:p>
            <a:pPr algn="l"/>
            <a:r>
              <a:rPr lang="en-GB" b="1" i="1" dirty="0">
                <a:solidFill>
                  <a:schemeClr val="accent4"/>
                </a:solidFill>
              </a:rPr>
              <a:t>Insurance is fundamental to the successful deployment of CAM on a mass basis. The industry deals in risk; how can we expect the public to trust and support AV if the insurance industry doesn’t support it? </a:t>
            </a:r>
          </a:p>
        </p:txBody>
      </p:sp>
      <p:pic>
        <p:nvPicPr>
          <p:cNvPr id="7" name="Picture 6">
            <a:extLst>
              <a:ext uri="{FF2B5EF4-FFF2-40B4-BE49-F238E27FC236}">
                <a16:creationId xmlns:a16="http://schemas.microsoft.com/office/drawing/2014/main" id="{430CD6E9-B0A9-353C-F61F-87A1D3726924}"/>
              </a:ext>
            </a:extLst>
          </p:cNvPr>
          <p:cNvPicPr>
            <a:picLocks noChangeAspect="1"/>
          </p:cNvPicPr>
          <p:nvPr/>
        </p:nvPicPr>
        <p:blipFill>
          <a:blip r:embed="rId4"/>
          <a:stretch>
            <a:fillRect/>
          </a:stretch>
        </p:blipFill>
        <p:spPr>
          <a:xfrm>
            <a:off x="8981942" y="1722345"/>
            <a:ext cx="1723081" cy="949923"/>
          </a:xfrm>
          <a:prstGeom prst="rect">
            <a:avLst/>
          </a:prstGeom>
        </p:spPr>
      </p:pic>
    </p:spTree>
    <p:extLst>
      <p:ext uri="{BB962C8B-B14F-4D97-AF65-F5344CB8AC3E}">
        <p14:creationId xmlns:p14="http://schemas.microsoft.com/office/powerpoint/2010/main" val="13720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B41B7D-B354-493F-98E0-02AD1AE63D9E}"/>
              </a:ext>
            </a:extLst>
          </p:cNvPr>
          <p:cNvGrpSpPr/>
          <p:nvPr/>
        </p:nvGrpSpPr>
        <p:grpSpPr>
          <a:xfrm>
            <a:off x="925129" y="2058285"/>
            <a:ext cx="2050140" cy="2095901"/>
            <a:chOff x="7567135" y="2649202"/>
            <a:chExt cx="1816179" cy="1607716"/>
          </a:xfrm>
        </p:grpSpPr>
        <p:sp>
          <p:nvSpPr>
            <p:cNvPr id="31" name="Snip Single Corner Rectangle 15">
              <a:extLst>
                <a:ext uri="{FF2B5EF4-FFF2-40B4-BE49-F238E27FC236}">
                  <a16:creationId xmlns:a16="http://schemas.microsoft.com/office/drawing/2014/main" id="{E48DD2BE-0D99-4270-BA31-5065B1E096AA}"/>
                </a:ext>
              </a:extLst>
            </p:cNvPr>
            <p:cNvSpPr/>
            <p:nvPr/>
          </p:nvSpPr>
          <p:spPr>
            <a:xfrm flipV="1">
              <a:off x="7567135" y="2649202"/>
              <a:ext cx="1816179" cy="1607716"/>
            </a:xfrm>
            <a:prstGeom prst="snip1Rect">
              <a:avLst>
                <a:gd name="adj" fmla="val 15061"/>
              </a:avLst>
            </a:prstGeom>
            <a:solidFill>
              <a:srgbClr val="78AB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19" name="Text Placeholder 6">
              <a:extLst>
                <a:ext uri="{FF2B5EF4-FFF2-40B4-BE49-F238E27FC236}">
                  <a16:creationId xmlns:a16="http://schemas.microsoft.com/office/drawing/2014/main" id="{5B91C88A-0580-4AEF-8E08-D43AD72B9546}"/>
                </a:ext>
              </a:extLst>
            </p:cNvPr>
            <p:cNvSpPr txBox="1">
              <a:spLocks/>
            </p:cNvSpPr>
            <p:nvPr/>
          </p:nvSpPr>
          <p:spPr>
            <a:xfrm>
              <a:off x="7590791" y="2738285"/>
              <a:ext cx="1726604" cy="615865"/>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1010">
                <a:buNone/>
                <a:defRPr/>
              </a:pPr>
              <a:r>
                <a:rPr lang="en-GB" sz="1800" b="1">
                  <a:solidFill>
                    <a:prstClr val="white"/>
                  </a:solidFill>
                </a:rPr>
                <a:t>CAM Identity</a:t>
              </a:r>
            </a:p>
          </p:txBody>
        </p:sp>
      </p:grpSp>
      <p:grpSp>
        <p:nvGrpSpPr>
          <p:cNvPr id="4" name="Group 3">
            <a:extLst>
              <a:ext uri="{FF2B5EF4-FFF2-40B4-BE49-F238E27FC236}">
                <a16:creationId xmlns:a16="http://schemas.microsoft.com/office/drawing/2014/main" id="{5DA28B8E-CEF0-4D73-B952-8160ED756167}"/>
              </a:ext>
            </a:extLst>
          </p:cNvPr>
          <p:cNvGrpSpPr/>
          <p:nvPr/>
        </p:nvGrpSpPr>
        <p:grpSpPr>
          <a:xfrm>
            <a:off x="2830226" y="2067551"/>
            <a:ext cx="2835642" cy="2095901"/>
            <a:chOff x="9714130" y="2735595"/>
            <a:chExt cx="2512040" cy="1607716"/>
          </a:xfrm>
        </p:grpSpPr>
        <p:sp>
          <p:nvSpPr>
            <p:cNvPr id="34" name="Snip Single Corner Rectangle 15">
              <a:extLst>
                <a:ext uri="{FF2B5EF4-FFF2-40B4-BE49-F238E27FC236}">
                  <a16:creationId xmlns:a16="http://schemas.microsoft.com/office/drawing/2014/main" id="{9D336999-D280-4BB3-AAEF-D7C0A33A76CE}"/>
                </a:ext>
              </a:extLst>
            </p:cNvPr>
            <p:cNvSpPr/>
            <p:nvPr/>
          </p:nvSpPr>
          <p:spPr>
            <a:xfrm flipV="1">
              <a:off x="10032434" y="2735595"/>
              <a:ext cx="1816179" cy="1607716"/>
            </a:xfrm>
            <a:prstGeom prst="snip1Rect">
              <a:avLst>
                <a:gd name="adj" fmla="val 15061"/>
              </a:avLst>
            </a:prstGeom>
            <a:solidFill>
              <a:srgbClr val="3221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22" name="Text Placeholder 7">
              <a:extLst>
                <a:ext uri="{FF2B5EF4-FFF2-40B4-BE49-F238E27FC236}">
                  <a16:creationId xmlns:a16="http://schemas.microsoft.com/office/drawing/2014/main" id="{DEED87D2-04B8-4745-8368-42FDD3B21D25}"/>
                </a:ext>
              </a:extLst>
            </p:cNvPr>
            <p:cNvSpPr txBox="1">
              <a:spLocks/>
            </p:cNvSpPr>
            <p:nvPr/>
          </p:nvSpPr>
          <p:spPr>
            <a:xfrm>
              <a:off x="9714130" y="2744936"/>
              <a:ext cx="2512040" cy="615865"/>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1010">
                <a:buNone/>
                <a:defRPr/>
              </a:pPr>
              <a:r>
                <a:rPr lang="en-GB" sz="1800" b="1">
                  <a:solidFill>
                    <a:prstClr val="white"/>
                  </a:solidFill>
                </a:rPr>
                <a:t>Commercial </a:t>
              </a:r>
              <a:endParaRPr lang="en-US">
                <a:solidFill>
                  <a:prstClr val="white"/>
                </a:solidFill>
              </a:endParaRPr>
            </a:p>
            <a:p>
              <a:pPr marL="0" indent="0" algn="ctr" defTabSz="401010">
                <a:buNone/>
                <a:defRPr/>
              </a:pPr>
              <a:r>
                <a:rPr lang="en-GB" sz="1800" b="1">
                  <a:solidFill>
                    <a:prstClr val="white"/>
                  </a:solidFill>
                </a:rPr>
                <a:t>Business Case</a:t>
              </a:r>
              <a:endParaRPr lang="en-GB" sz="1800" b="1">
                <a:solidFill>
                  <a:prstClr val="white"/>
                </a:solidFill>
                <a:ea typeface="Verdana"/>
              </a:endParaRPr>
            </a:p>
          </p:txBody>
        </p:sp>
      </p:grpSp>
      <p:grpSp>
        <p:nvGrpSpPr>
          <p:cNvPr id="5" name="Group 4">
            <a:extLst>
              <a:ext uri="{FF2B5EF4-FFF2-40B4-BE49-F238E27FC236}">
                <a16:creationId xmlns:a16="http://schemas.microsoft.com/office/drawing/2014/main" id="{46980322-276D-4968-8BEA-ADA774D4FF62}"/>
              </a:ext>
            </a:extLst>
          </p:cNvPr>
          <p:cNvGrpSpPr/>
          <p:nvPr/>
        </p:nvGrpSpPr>
        <p:grpSpPr>
          <a:xfrm>
            <a:off x="5412821" y="2056827"/>
            <a:ext cx="2050140" cy="2095901"/>
            <a:chOff x="7762741" y="4894602"/>
            <a:chExt cx="1816179" cy="1607716"/>
          </a:xfrm>
        </p:grpSpPr>
        <p:sp>
          <p:nvSpPr>
            <p:cNvPr id="32" name="Snip Single Corner Rectangle 15">
              <a:extLst>
                <a:ext uri="{FF2B5EF4-FFF2-40B4-BE49-F238E27FC236}">
                  <a16:creationId xmlns:a16="http://schemas.microsoft.com/office/drawing/2014/main" id="{D262B723-0F71-45EF-BB50-D876406FAE3F}"/>
                </a:ext>
              </a:extLst>
            </p:cNvPr>
            <p:cNvSpPr/>
            <p:nvPr/>
          </p:nvSpPr>
          <p:spPr>
            <a:xfrm flipV="1">
              <a:off x="7762741" y="4894602"/>
              <a:ext cx="1816179" cy="1607716"/>
            </a:xfrm>
            <a:prstGeom prst="snip1Rect">
              <a:avLst>
                <a:gd name="adj" fmla="val 15061"/>
              </a:avLst>
            </a:prstGeom>
            <a:solidFill>
              <a:srgbClr val="00A8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25" name="Text Placeholder 7">
              <a:extLst>
                <a:ext uri="{FF2B5EF4-FFF2-40B4-BE49-F238E27FC236}">
                  <a16:creationId xmlns:a16="http://schemas.microsoft.com/office/drawing/2014/main" id="{487D8C18-70EB-4EE0-8335-80EEFD8686F4}"/>
                </a:ext>
              </a:extLst>
            </p:cNvPr>
            <p:cNvSpPr txBox="1">
              <a:spLocks/>
            </p:cNvSpPr>
            <p:nvPr/>
          </p:nvSpPr>
          <p:spPr>
            <a:xfrm>
              <a:off x="7813255" y="5021331"/>
              <a:ext cx="1715151" cy="615865"/>
            </a:xfrm>
            <a:prstGeom prst="rect">
              <a:avLst/>
            </a:prstGeom>
          </p:spPr>
          <p:txBody>
            <a:bodyPr vert="horz" lIns="80201" tIns="40100" rIns="80201" bIns="40100" rtlCol="0">
              <a:normAutofit/>
            </a:bodyPr>
            <a:lstStyle>
              <a:lvl1pPr marL="0" indent="0" algn="l" defTabSz="457200" rtl="0" eaLnBrk="1" latinLnBrk="0" hangingPunct="1">
                <a:spcBef>
                  <a:spcPct val="20000"/>
                </a:spcBef>
                <a:buFont typeface="Arial"/>
                <a:buNone/>
                <a:defRPr sz="1600" b="1" i="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b="0" i="0" kern="1200">
                  <a:solidFill>
                    <a:schemeClr val="tx1"/>
                  </a:solidFill>
                  <a:latin typeface="Verdana"/>
                  <a:ea typeface="+mn-ea"/>
                  <a:cs typeface="Verdana"/>
                </a:defRPr>
              </a:lvl2pPr>
              <a:lvl3pPr marL="914400" indent="0" algn="l" defTabSz="457200" rtl="0" eaLnBrk="1" latinLnBrk="0" hangingPunct="1">
                <a:spcBef>
                  <a:spcPct val="20000"/>
                </a:spcBef>
                <a:buFont typeface="Arial"/>
                <a:buNone/>
                <a:defRPr sz="1600" b="0" i="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400" b="0" i="0" kern="1200">
                  <a:solidFill>
                    <a:schemeClr val="tx1"/>
                  </a:solidFill>
                  <a:latin typeface="Verdana"/>
                  <a:ea typeface="+mn-ea"/>
                  <a:cs typeface="Verdana"/>
                </a:defRPr>
              </a:lvl4pPr>
              <a:lvl5pPr marL="1828800" indent="0" algn="l" defTabSz="457200" rtl="0" eaLnBrk="1" latinLnBrk="0" hangingPunct="1">
                <a:spcBef>
                  <a:spcPct val="20000"/>
                </a:spcBef>
                <a:buFont typeface="Arial"/>
                <a:buNone/>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01010">
                <a:defRPr/>
              </a:pPr>
              <a:r>
                <a:rPr lang="en-GB" sz="1800">
                  <a:solidFill>
                    <a:prstClr val="white"/>
                  </a:solidFill>
                </a:rPr>
                <a:t>Regulation</a:t>
              </a:r>
            </a:p>
          </p:txBody>
        </p:sp>
      </p:grpSp>
      <p:grpSp>
        <p:nvGrpSpPr>
          <p:cNvPr id="6" name="Group 5">
            <a:extLst>
              <a:ext uri="{FF2B5EF4-FFF2-40B4-BE49-F238E27FC236}">
                <a16:creationId xmlns:a16="http://schemas.microsoft.com/office/drawing/2014/main" id="{3A97D210-FD65-4E7F-A7A4-1A1EB9F7CF0D}"/>
              </a:ext>
            </a:extLst>
          </p:cNvPr>
          <p:cNvGrpSpPr/>
          <p:nvPr/>
        </p:nvGrpSpPr>
        <p:grpSpPr>
          <a:xfrm>
            <a:off x="7657882" y="2037884"/>
            <a:ext cx="2201201" cy="2095899"/>
            <a:chOff x="10067510" y="4894603"/>
            <a:chExt cx="1950000" cy="1607716"/>
          </a:xfrm>
        </p:grpSpPr>
        <p:sp>
          <p:nvSpPr>
            <p:cNvPr id="33" name="Snip Single Corner Rectangle 15">
              <a:extLst>
                <a:ext uri="{FF2B5EF4-FFF2-40B4-BE49-F238E27FC236}">
                  <a16:creationId xmlns:a16="http://schemas.microsoft.com/office/drawing/2014/main" id="{B318D135-D1D1-4992-82A4-0CBF8545B133}"/>
                </a:ext>
              </a:extLst>
            </p:cNvPr>
            <p:cNvSpPr/>
            <p:nvPr/>
          </p:nvSpPr>
          <p:spPr>
            <a:xfrm flipV="1">
              <a:off x="10072844" y="4894603"/>
              <a:ext cx="1816179" cy="1607716"/>
            </a:xfrm>
            <a:prstGeom prst="snip1Rect">
              <a:avLst>
                <a:gd name="adj" fmla="val 15061"/>
              </a:avLst>
            </a:prstGeom>
            <a:solidFill>
              <a:srgbClr val="FCA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17" name="Text Placeholder 5">
              <a:extLst>
                <a:ext uri="{FF2B5EF4-FFF2-40B4-BE49-F238E27FC236}">
                  <a16:creationId xmlns:a16="http://schemas.microsoft.com/office/drawing/2014/main" id="{336C5B60-B9DA-475F-869D-8C2AAF01970C}"/>
                </a:ext>
              </a:extLst>
            </p:cNvPr>
            <p:cNvSpPr txBox="1">
              <a:spLocks/>
            </p:cNvSpPr>
            <p:nvPr/>
          </p:nvSpPr>
          <p:spPr>
            <a:xfrm>
              <a:off x="10067510" y="4990415"/>
              <a:ext cx="1950000" cy="615866"/>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1010">
                <a:buNone/>
                <a:defRPr/>
              </a:pPr>
              <a:r>
                <a:rPr lang="en-GB" sz="1800" b="1">
                  <a:solidFill>
                    <a:prstClr val="white"/>
                  </a:solidFill>
                </a:rPr>
                <a:t>Insurance</a:t>
              </a:r>
            </a:p>
          </p:txBody>
        </p:sp>
      </p:grpSp>
      <p:grpSp>
        <p:nvGrpSpPr>
          <p:cNvPr id="13" name="Group 12">
            <a:extLst>
              <a:ext uri="{FF2B5EF4-FFF2-40B4-BE49-F238E27FC236}">
                <a16:creationId xmlns:a16="http://schemas.microsoft.com/office/drawing/2014/main" id="{A754E6E5-0D1A-46B1-59B3-2285ED0208D4}"/>
              </a:ext>
            </a:extLst>
          </p:cNvPr>
          <p:cNvGrpSpPr/>
          <p:nvPr/>
        </p:nvGrpSpPr>
        <p:grpSpPr>
          <a:xfrm>
            <a:off x="1563518" y="4268003"/>
            <a:ext cx="2835642" cy="2095901"/>
            <a:chOff x="9724912" y="2735595"/>
            <a:chExt cx="2512040" cy="1607716"/>
          </a:xfrm>
        </p:grpSpPr>
        <p:sp>
          <p:nvSpPr>
            <p:cNvPr id="20" name="Snip Single Corner Rectangle 15">
              <a:extLst>
                <a:ext uri="{FF2B5EF4-FFF2-40B4-BE49-F238E27FC236}">
                  <a16:creationId xmlns:a16="http://schemas.microsoft.com/office/drawing/2014/main" id="{36C9E097-013B-3F5C-DA69-A8DA9CF94252}"/>
                </a:ext>
              </a:extLst>
            </p:cNvPr>
            <p:cNvSpPr/>
            <p:nvPr/>
          </p:nvSpPr>
          <p:spPr>
            <a:xfrm flipV="1">
              <a:off x="10032434" y="2735595"/>
              <a:ext cx="1816179" cy="1607716"/>
            </a:xfrm>
            <a:prstGeom prst="snip1Rect">
              <a:avLst>
                <a:gd name="adj" fmla="val 15061"/>
              </a:avLst>
            </a:prstGeom>
            <a:solidFill>
              <a:srgbClr val="F99B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21" name="Text Placeholder 7">
              <a:extLst>
                <a:ext uri="{FF2B5EF4-FFF2-40B4-BE49-F238E27FC236}">
                  <a16:creationId xmlns:a16="http://schemas.microsoft.com/office/drawing/2014/main" id="{8D320865-DC51-1B9C-28CA-6D319A570A66}"/>
                </a:ext>
              </a:extLst>
            </p:cNvPr>
            <p:cNvSpPr txBox="1">
              <a:spLocks/>
            </p:cNvSpPr>
            <p:nvPr/>
          </p:nvSpPr>
          <p:spPr>
            <a:xfrm>
              <a:off x="9724912" y="2880044"/>
              <a:ext cx="2512040" cy="615865"/>
            </a:xfrm>
            <a:prstGeom prst="rect">
              <a:avLst/>
            </a:prstGeom>
          </p:spPr>
          <p:txBody>
            <a:bodyPr>
              <a:normAutofit/>
            </a:bodyPr>
            <a:lst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1010">
                <a:buNone/>
                <a:defRPr/>
              </a:pPr>
              <a:r>
                <a:rPr lang="en-GB" sz="1800" b="1">
                  <a:solidFill>
                    <a:prstClr val="white"/>
                  </a:solidFill>
                </a:rPr>
                <a:t>Connectivity</a:t>
              </a:r>
            </a:p>
          </p:txBody>
        </p:sp>
      </p:grpSp>
      <p:grpSp>
        <p:nvGrpSpPr>
          <p:cNvPr id="24" name="Group 23">
            <a:extLst>
              <a:ext uri="{FF2B5EF4-FFF2-40B4-BE49-F238E27FC236}">
                <a16:creationId xmlns:a16="http://schemas.microsoft.com/office/drawing/2014/main" id="{EC217C28-6FAD-E8CB-F235-6496444D14EA}"/>
              </a:ext>
            </a:extLst>
          </p:cNvPr>
          <p:cNvGrpSpPr/>
          <p:nvPr/>
        </p:nvGrpSpPr>
        <p:grpSpPr>
          <a:xfrm>
            <a:off x="4290760" y="4257279"/>
            <a:ext cx="2050140" cy="2095901"/>
            <a:chOff x="7762741" y="4894602"/>
            <a:chExt cx="1816179" cy="1607716"/>
          </a:xfrm>
        </p:grpSpPr>
        <p:sp>
          <p:nvSpPr>
            <p:cNvPr id="29" name="Snip Single Corner Rectangle 15">
              <a:extLst>
                <a:ext uri="{FF2B5EF4-FFF2-40B4-BE49-F238E27FC236}">
                  <a16:creationId xmlns:a16="http://schemas.microsoft.com/office/drawing/2014/main" id="{3E9014A5-5805-3F43-6585-126C6CC048D2}"/>
                </a:ext>
              </a:extLst>
            </p:cNvPr>
            <p:cNvSpPr/>
            <p:nvPr/>
          </p:nvSpPr>
          <p:spPr>
            <a:xfrm flipV="1">
              <a:off x="7762741" y="4894602"/>
              <a:ext cx="1816179" cy="1607716"/>
            </a:xfrm>
            <a:prstGeom prst="snip1Rect">
              <a:avLst>
                <a:gd name="adj" fmla="val 15061"/>
              </a:avLst>
            </a:prstGeom>
            <a:solidFill>
              <a:srgbClr val="C600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30" name="Text Placeholder 7">
              <a:extLst>
                <a:ext uri="{FF2B5EF4-FFF2-40B4-BE49-F238E27FC236}">
                  <a16:creationId xmlns:a16="http://schemas.microsoft.com/office/drawing/2014/main" id="{9B9EE9F0-D23A-0743-DC3F-7EE50CE1CABC}"/>
                </a:ext>
              </a:extLst>
            </p:cNvPr>
            <p:cNvSpPr txBox="1">
              <a:spLocks/>
            </p:cNvSpPr>
            <p:nvPr/>
          </p:nvSpPr>
          <p:spPr>
            <a:xfrm>
              <a:off x="7813254" y="4894602"/>
              <a:ext cx="1715151" cy="615865"/>
            </a:xfrm>
            <a:prstGeom prst="rect">
              <a:avLst/>
            </a:prstGeom>
          </p:spPr>
          <p:txBody>
            <a:bodyPr vert="horz" lIns="80201" tIns="40100" rIns="80201" bIns="40100" rtlCol="0">
              <a:normAutofit/>
            </a:bodyPr>
            <a:lstStyle>
              <a:lvl1pPr marL="0" indent="0" algn="l" defTabSz="457200" rtl="0" eaLnBrk="1" latinLnBrk="0" hangingPunct="1">
                <a:spcBef>
                  <a:spcPct val="20000"/>
                </a:spcBef>
                <a:buFont typeface="Arial"/>
                <a:buNone/>
                <a:defRPr sz="1600" b="1" i="0" kern="1200">
                  <a:solidFill>
                    <a:schemeClr val="bg1"/>
                  </a:solidFill>
                  <a:latin typeface="Verdana"/>
                  <a:ea typeface="+mn-ea"/>
                  <a:cs typeface="Verdana"/>
                </a:defRPr>
              </a:lvl1pPr>
              <a:lvl2pPr marL="457200" indent="0" algn="l" defTabSz="457200" rtl="0" eaLnBrk="1" latinLnBrk="0" hangingPunct="1">
                <a:spcBef>
                  <a:spcPct val="20000"/>
                </a:spcBef>
                <a:buFont typeface="Arial"/>
                <a:buNone/>
                <a:defRPr sz="1800" b="0" i="0" kern="1200">
                  <a:solidFill>
                    <a:schemeClr val="tx1"/>
                  </a:solidFill>
                  <a:latin typeface="Verdana"/>
                  <a:ea typeface="+mn-ea"/>
                  <a:cs typeface="Verdana"/>
                </a:defRPr>
              </a:lvl2pPr>
              <a:lvl3pPr marL="914400" indent="0" algn="l" defTabSz="457200" rtl="0" eaLnBrk="1" latinLnBrk="0" hangingPunct="1">
                <a:spcBef>
                  <a:spcPct val="20000"/>
                </a:spcBef>
                <a:buFont typeface="Arial"/>
                <a:buNone/>
                <a:defRPr sz="1600" b="0" i="0" kern="1200">
                  <a:solidFill>
                    <a:schemeClr val="tx1"/>
                  </a:solidFill>
                  <a:latin typeface="Verdana"/>
                  <a:ea typeface="+mn-ea"/>
                  <a:cs typeface="Verdana"/>
                </a:defRPr>
              </a:lvl3pPr>
              <a:lvl4pPr marL="1371600" indent="0" algn="l" defTabSz="457200" rtl="0" eaLnBrk="1" latinLnBrk="0" hangingPunct="1">
                <a:spcBef>
                  <a:spcPct val="20000"/>
                </a:spcBef>
                <a:buFont typeface="Arial"/>
                <a:buNone/>
                <a:defRPr sz="1400" b="0" i="0" kern="1200">
                  <a:solidFill>
                    <a:schemeClr val="tx1"/>
                  </a:solidFill>
                  <a:latin typeface="Verdana"/>
                  <a:ea typeface="+mn-ea"/>
                  <a:cs typeface="Verdana"/>
                </a:defRPr>
              </a:lvl4pPr>
              <a:lvl5pPr marL="1828800" indent="0" algn="l" defTabSz="457200" rtl="0" eaLnBrk="1" latinLnBrk="0" hangingPunct="1">
                <a:spcBef>
                  <a:spcPct val="20000"/>
                </a:spcBef>
                <a:buFont typeface="Arial"/>
                <a:buNone/>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401010">
                <a:defRPr/>
              </a:pPr>
              <a:r>
                <a:rPr lang="en-GB" sz="1800">
                  <a:solidFill>
                    <a:prstClr val="white"/>
                  </a:solidFill>
                </a:rPr>
                <a:t>Public Acceptance</a:t>
              </a:r>
            </a:p>
          </p:txBody>
        </p:sp>
      </p:grpSp>
      <p:grpSp>
        <p:nvGrpSpPr>
          <p:cNvPr id="50" name="Group 49">
            <a:extLst>
              <a:ext uri="{FF2B5EF4-FFF2-40B4-BE49-F238E27FC236}">
                <a16:creationId xmlns:a16="http://schemas.microsoft.com/office/drawing/2014/main" id="{EFE9306D-A824-CCB2-144A-32DE2B1469B9}"/>
              </a:ext>
            </a:extLst>
          </p:cNvPr>
          <p:cNvGrpSpPr/>
          <p:nvPr/>
        </p:nvGrpSpPr>
        <p:grpSpPr>
          <a:xfrm>
            <a:off x="6575963" y="4257280"/>
            <a:ext cx="2201201" cy="2095901"/>
            <a:chOff x="10022482" y="4894602"/>
            <a:chExt cx="1950000" cy="1607716"/>
          </a:xfrm>
        </p:grpSpPr>
        <p:sp>
          <p:nvSpPr>
            <p:cNvPr id="54" name="Snip Single Corner Rectangle 15">
              <a:extLst>
                <a:ext uri="{FF2B5EF4-FFF2-40B4-BE49-F238E27FC236}">
                  <a16:creationId xmlns:a16="http://schemas.microsoft.com/office/drawing/2014/main" id="{C388392F-CB0C-6902-4524-96CC39103149}"/>
                </a:ext>
              </a:extLst>
            </p:cNvPr>
            <p:cNvSpPr/>
            <p:nvPr/>
          </p:nvSpPr>
          <p:spPr>
            <a:xfrm flipV="1">
              <a:off x="10072843" y="4894602"/>
              <a:ext cx="1816179" cy="1607716"/>
            </a:xfrm>
            <a:prstGeom prst="snip1Rect">
              <a:avLst>
                <a:gd name="adj" fmla="val 15061"/>
              </a:avLst>
            </a:prstGeom>
            <a:solidFill>
              <a:srgbClr val="79BA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GB" sz="1579" kern="1200">
                <a:solidFill>
                  <a:prstClr val="white"/>
                </a:solidFill>
                <a:latin typeface="Calibri"/>
              </a:endParaRPr>
            </a:p>
          </p:txBody>
        </p:sp>
        <p:sp>
          <p:nvSpPr>
            <p:cNvPr id="55" name="Text Placeholder 5">
              <a:extLst>
                <a:ext uri="{FF2B5EF4-FFF2-40B4-BE49-F238E27FC236}">
                  <a16:creationId xmlns:a16="http://schemas.microsoft.com/office/drawing/2014/main" id="{18A920AC-1A08-523C-DF24-85AD71D52342}"/>
                </a:ext>
              </a:extLst>
            </p:cNvPr>
            <p:cNvSpPr txBox="1">
              <a:spLocks/>
            </p:cNvSpPr>
            <p:nvPr/>
          </p:nvSpPr>
          <p:spPr>
            <a:xfrm>
              <a:off x="10022482" y="5032011"/>
              <a:ext cx="1950000" cy="615865"/>
            </a:xfrm>
            <a:prstGeom prst="rect">
              <a:avLst/>
            </a:prstGeom>
          </p:spPr>
          <p:txBody>
            <a:bodyPr>
              <a:noAutofit/>
            </a:bodyPr>
            <a:lstStyle>
              <a:lvl1pPr marL="342900" indent="-342900" algn="l" defTabSz="457200" rtl="0" eaLnBrk="1" latinLnBrk="0" hangingPunct="1">
                <a:spcBef>
                  <a:spcPct val="20000"/>
                </a:spcBef>
                <a:buFont typeface="Arial"/>
                <a:buChar char="•"/>
                <a:defRPr sz="2000" b="0" i="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b="0" i="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600" b="0" i="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4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01010">
                <a:buNone/>
                <a:defRPr/>
              </a:pPr>
              <a:r>
                <a:rPr lang="en-GB" sz="1800" b="1">
                  <a:solidFill>
                    <a:prstClr val="white"/>
                  </a:solidFill>
                </a:rPr>
                <a:t>Skills</a:t>
              </a:r>
            </a:p>
          </p:txBody>
        </p:sp>
      </p:grpSp>
      <p:sp>
        <p:nvSpPr>
          <p:cNvPr id="56" name="Title 1">
            <a:extLst>
              <a:ext uri="{FF2B5EF4-FFF2-40B4-BE49-F238E27FC236}">
                <a16:creationId xmlns:a16="http://schemas.microsoft.com/office/drawing/2014/main" id="{91CCC717-6E99-2F80-0214-FBF6B0FF5240}"/>
              </a:ext>
            </a:extLst>
          </p:cNvPr>
          <p:cNvSpPr txBox="1">
            <a:spLocks/>
          </p:cNvSpPr>
          <p:nvPr/>
        </p:nvSpPr>
        <p:spPr>
          <a:xfrm>
            <a:off x="766583" y="1055418"/>
            <a:ext cx="9798570" cy="995080"/>
          </a:xfrm>
          <a:prstGeom prst="rect">
            <a:avLst/>
          </a:prstGeom>
        </p:spPr>
        <p:txBody>
          <a:bodyPr wrap="square" lIns="0" tIns="0" rIns="0" bIns="0">
            <a:normAutofit/>
          </a:bodyPr>
          <a:lstStyle>
            <a:lvl1pPr>
              <a:defRPr sz="2500" b="0" i="0">
                <a:solidFill>
                  <a:srgbClr val="00B4C9"/>
                </a:solidFill>
                <a:latin typeface="Arial MT"/>
                <a:ea typeface="+mj-ea"/>
                <a:cs typeface="Arial MT"/>
              </a:defRPr>
            </a:lvl1pPr>
          </a:lstStyle>
          <a:p>
            <a:r>
              <a:rPr lang="en-GB" sz="2000" spc="-35" dirty="0">
                <a:latin typeface="Verdana" panose="020B0604030504040204" pitchFamily="34" charset="0"/>
                <a:ea typeface="Verdana" panose="020B0604030504040204" pitchFamily="34" charset="0"/>
              </a:rPr>
              <a:t>1.1 </a:t>
            </a:r>
            <a:r>
              <a:rPr lang="en-GB" sz="2000" dirty="0">
                <a:solidFill>
                  <a:srgbClr val="DD9476"/>
                </a:solidFill>
                <a:latin typeface="Verdana" panose="020B0604030504040204" pitchFamily="34" charset="0"/>
                <a:ea typeface="Verdana" panose="020B0604030504040204" pitchFamily="34" charset="0"/>
                <a:cs typeface="Cambria"/>
              </a:rPr>
              <a:t>/</a:t>
            </a:r>
            <a:r>
              <a:rPr lang="en-GB" sz="2000" spc="110" dirty="0">
                <a:solidFill>
                  <a:srgbClr val="DD9476"/>
                </a:solidFill>
                <a:latin typeface="Verdana" panose="020B0604030504040204" pitchFamily="34" charset="0"/>
                <a:ea typeface="Verdana" panose="020B0604030504040204" pitchFamily="34" charset="0"/>
                <a:cs typeface="Cambria"/>
              </a:rPr>
              <a:t> </a:t>
            </a:r>
            <a:r>
              <a:rPr lang="en-GB" sz="2400" dirty="0">
                <a:latin typeface="Verdana" panose="020B0604030504040204" pitchFamily="34" charset="0"/>
                <a:ea typeface="Verdana" panose="020B0604030504040204" pitchFamily="34" charset="0"/>
              </a:rPr>
              <a:t>Seven interlinked key areas of opportunity</a:t>
            </a:r>
          </a:p>
        </p:txBody>
      </p:sp>
      <p:sp>
        <p:nvSpPr>
          <p:cNvPr id="47" name="AutoShape 2">
            <a:extLst>
              <a:ext uri="{FF2B5EF4-FFF2-40B4-BE49-F238E27FC236}">
                <a16:creationId xmlns:a16="http://schemas.microsoft.com/office/drawing/2014/main" id="{CE460A43-08B5-5288-E56F-A6F6A119F1C5}"/>
              </a:ext>
            </a:extLst>
          </p:cNvPr>
          <p:cNvSpPr>
            <a:spLocks noChangeAspect="1" noChangeArrowheads="1"/>
          </p:cNvSpPr>
          <p:nvPr/>
        </p:nvSpPr>
        <p:spPr bwMode="auto">
          <a:xfrm>
            <a:off x="5194300" y="36290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8" name="Group 77">
            <a:extLst>
              <a:ext uri="{FF2B5EF4-FFF2-40B4-BE49-F238E27FC236}">
                <a16:creationId xmlns:a16="http://schemas.microsoft.com/office/drawing/2014/main" id="{CC840A4B-BC1E-8291-26F7-5EEFD91752D1}"/>
              </a:ext>
            </a:extLst>
          </p:cNvPr>
          <p:cNvGrpSpPr/>
          <p:nvPr/>
        </p:nvGrpSpPr>
        <p:grpSpPr>
          <a:xfrm>
            <a:off x="3702214" y="2893013"/>
            <a:ext cx="1121398" cy="1083893"/>
            <a:chOff x="3702214" y="2893013"/>
            <a:chExt cx="1121398" cy="1083893"/>
          </a:xfrm>
        </p:grpSpPr>
        <p:sp>
          <p:nvSpPr>
            <p:cNvPr id="57" name="Oval 56">
              <a:extLst>
                <a:ext uri="{FF2B5EF4-FFF2-40B4-BE49-F238E27FC236}">
                  <a16:creationId xmlns:a16="http://schemas.microsoft.com/office/drawing/2014/main" id="{96C76681-5519-E9B5-B97E-A1EE61D63C16}"/>
                </a:ext>
              </a:extLst>
            </p:cNvPr>
            <p:cNvSpPr/>
            <p:nvPr/>
          </p:nvSpPr>
          <p:spPr>
            <a:xfrm>
              <a:off x="3702214" y="2893013"/>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58" name="Picture 57">
              <a:extLst>
                <a:ext uri="{FF2B5EF4-FFF2-40B4-BE49-F238E27FC236}">
                  <a16:creationId xmlns:a16="http://schemas.microsoft.com/office/drawing/2014/main" id="{956B30D1-FE15-9F3C-4773-01FBDBC5E3F8}"/>
                </a:ext>
              </a:extLst>
            </p:cNvPr>
            <p:cNvPicPr>
              <a:picLocks noChangeAspect="1"/>
            </p:cNvPicPr>
            <p:nvPr/>
          </p:nvPicPr>
          <p:blipFill>
            <a:blip r:embed="rId3"/>
            <a:stretch>
              <a:fillRect/>
            </a:stretch>
          </p:blipFill>
          <p:spPr>
            <a:xfrm>
              <a:off x="3987635" y="3053286"/>
              <a:ext cx="520824" cy="695510"/>
            </a:xfrm>
            <a:prstGeom prst="rect">
              <a:avLst/>
            </a:prstGeom>
          </p:spPr>
        </p:pic>
      </p:grpSp>
      <p:grpSp>
        <p:nvGrpSpPr>
          <p:cNvPr id="77" name="Group 76">
            <a:extLst>
              <a:ext uri="{FF2B5EF4-FFF2-40B4-BE49-F238E27FC236}">
                <a16:creationId xmlns:a16="http://schemas.microsoft.com/office/drawing/2014/main" id="{CDE9A48F-1732-F25B-3666-3C38B7E0F0ED}"/>
              </a:ext>
            </a:extLst>
          </p:cNvPr>
          <p:cNvGrpSpPr/>
          <p:nvPr/>
        </p:nvGrpSpPr>
        <p:grpSpPr>
          <a:xfrm>
            <a:off x="1406817" y="2893013"/>
            <a:ext cx="1121398" cy="1083893"/>
            <a:chOff x="1406817" y="2893013"/>
            <a:chExt cx="1121398" cy="1083893"/>
          </a:xfrm>
        </p:grpSpPr>
        <p:sp>
          <p:nvSpPr>
            <p:cNvPr id="60" name="Oval 59">
              <a:extLst>
                <a:ext uri="{FF2B5EF4-FFF2-40B4-BE49-F238E27FC236}">
                  <a16:creationId xmlns:a16="http://schemas.microsoft.com/office/drawing/2014/main" id="{58BAB82A-4D0A-2DF0-38D9-E9EA73EAD21B}"/>
                </a:ext>
              </a:extLst>
            </p:cNvPr>
            <p:cNvSpPr/>
            <p:nvPr/>
          </p:nvSpPr>
          <p:spPr>
            <a:xfrm>
              <a:off x="1406817" y="2893013"/>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39" name="Picture 38">
              <a:extLst>
                <a:ext uri="{FF2B5EF4-FFF2-40B4-BE49-F238E27FC236}">
                  <a16:creationId xmlns:a16="http://schemas.microsoft.com/office/drawing/2014/main" id="{BC859B6E-72F5-E32A-7DC9-9DE46D83E8FD}"/>
                </a:ext>
              </a:extLst>
            </p:cNvPr>
            <p:cNvPicPr>
              <a:picLocks noChangeAspect="1"/>
            </p:cNvPicPr>
            <p:nvPr/>
          </p:nvPicPr>
          <p:blipFill>
            <a:blip r:embed="rId4"/>
            <a:stretch>
              <a:fillRect/>
            </a:stretch>
          </p:blipFill>
          <p:spPr>
            <a:xfrm>
              <a:off x="1705577" y="3023444"/>
              <a:ext cx="478080" cy="804665"/>
            </a:xfrm>
            <a:prstGeom prst="rect">
              <a:avLst/>
            </a:prstGeom>
          </p:spPr>
        </p:pic>
      </p:grpSp>
      <p:grpSp>
        <p:nvGrpSpPr>
          <p:cNvPr id="83" name="Group 82">
            <a:extLst>
              <a:ext uri="{FF2B5EF4-FFF2-40B4-BE49-F238E27FC236}">
                <a16:creationId xmlns:a16="http://schemas.microsoft.com/office/drawing/2014/main" id="{8ED2E0FD-E220-4472-0D93-3784A1632E0A}"/>
              </a:ext>
            </a:extLst>
          </p:cNvPr>
          <p:cNvGrpSpPr/>
          <p:nvPr/>
        </p:nvGrpSpPr>
        <p:grpSpPr>
          <a:xfrm>
            <a:off x="4780820" y="5014651"/>
            <a:ext cx="1121398" cy="1083893"/>
            <a:chOff x="4780820" y="5014651"/>
            <a:chExt cx="1121398" cy="1083893"/>
          </a:xfrm>
        </p:grpSpPr>
        <p:sp>
          <p:nvSpPr>
            <p:cNvPr id="61" name="Oval 60">
              <a:extLst>
                <a:ext uri="{FF2B5EF4-FFF2-40B4-BE49-F238E27FC236}">
                  <a16:creationId xmlns:a16="http://schemas.microsoft.com/office/drawing/2014/main" id="{5A478A8F-CA74-9412-6A87-780539B7364E}"/>
                </a:ext>
              </a:extLst>
            </p:cNvPr>
            <p:cNvSpPr/>
            <p:nvPr/>
          </p:nvSpPr>
          <p:spPr>
            <a:xfrm>
              <a:off x="4780820" y="5014651"/>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59" name="Picture 58">
              <a:extLst>
                <a:ext uri="{FF2B5EF4-FFF2-40B4-BE49-F238E27FC236}">
                  <a16:creationId xmlns:a16="http://schemas.microsoft.com/office/drawing/2014/main" id="{1D22CBBD-D540-6D9A-2155-FF2289A93DFB}"/>
                </a:ext>
              </a:extLst>
            </p:cNvPr>
            <p:cNvPicPr>
              <a:picLocks noChangeAspect="1"/>
            </p:cNvPicPr>
            <p:nvPr/>
          </p:nvPicPr>
          <p:blipFill>
            <a:blip r:embed="rId5"/>
            <a:stretch>
              <a:fillRect/>
            </a:stretch>
          </p:blipFill>
          <p:spPr>
            <a:xfrm>
              <a:off x="4978437" y="5162368"/>
              <a:ext cx="731647" cy="721875"/>
            </a:xfrm>
            <a:prstGeom prst="rect">
              <a:avLst/>
            </a:prstGeom>
          </p:spPr>
        </p:pic>
      </p:grpSp>
      <p:grpSp>
        <p:nvGrpSpPr>
          <p:cNvPr id="81" name="Group 80">
            <a:extLst>
              <a:ext uri="{FF2B5EF4-FFF2-40B4-BE49-F238E27FC236}">
                <a16:creationId xmlns:a16="http://schemas.microsoft.com/office/drawing/2014/main" id="{62477999-717D-4FC4-4B1E-3B7DA8B6BC6B}"/>
              </a:ext>
            </a:extLst>
          </p:cNvPr>
          <p:cNvGrpSpPr/>
          <p:nvPr/>
        </p:nvGrpSpPr>
        <p:grpSpPr>
          <a:xfrm>
            <a:off x="8122254" y="2848422"/>
            <a:ext cx="1121398" cy="1083893"/>
            <a:chOff x="8122254" y="2848422"/>
            <a:chExt cx="1121398" cy="1083893"/>
          </a:xfrm>
        </p:grpSpPr>
        <p:sp>
          <p:nvSpPr>
            <p:cNvPr id="63" name="Oval 62">
              <a:extLst>
                <a:ext uri="{FF2B5EF4-FFF2-40B4-BE49-F238E27FC236}">
                  <a16:creationId xmlns:a16="http://schemas.microsoft.com/office/drawing/2014/main" id="{B982D284-CC22-2869-EA7F-4F4F666A0974}"/>
                </a:ext>
              </a:extLst>
            </p:cNvPr>
            <p:cNvSpPr/>
            <p:nvPr/>
          </p:nvSpPr>
          <p:spPr>
            <a:xfrm>
              <a:off x="8122254" y="2848422"/>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62" name="Picture 61">
              <a:extLst>
                <a:ext uri="{FF2B5EF4-FFF2-40B4-BE49-F238E27FC236}">
                  <a16:creationId xmlns:a16="http://schemas.microsoft.com/office/drawing/2014/main" id="{9D3B922F-FF4D-1B97-A578-A77A868BE125}"/>
                </a:ext>
              </a:extLst>
            </p:cNvPr>
            <p:cNvPicPr>
              <a:picLocks noChangeAspect="1"/>
            </p:cNvPicPr>
            <p:nvPr/>
          </p:nvPicPr>
          <p:blipFill>
            <a:blip r:embed="rId6"/>
            <a:stretch>
              <a:fillRect/>
            </a:stretch>
          </p:blipFill>
          <p:spPr>
            <a:xfrm>
              <a:off x="8331388" y="3013816"/>
              <a:ext cx="656435" cy="782815"/>
            </a:xfrm>
            <a:prstGeom prst="rect">
              <a:avLst/>
            </a:prstGeom>
          </p:spPr>
        </p:pic>
      </p:grpSp>
      <p:grpSp>
        <p:nvGrpSpPr>
          <p:cNvPr id="79" name="Group 78">
            <a:extLst>
              <a:ext uri="{FF2B5EF4-FFF2-40B4-BE49-F238E27FC236}">
                <a16:creationId xmlns:a16="http://schemas.microsoft.com/office/drawing/2014/main" id="{6F02F638-4700-8501-B7D5-E17916B4B0A1}"/>
              </a:ext>
            </a:extLst>
          </p:cNvPr>
          <p:cNvGrpSpPr/>
          <p:nvPr/>
        </p:nvGrpSpPr>
        <p:grpSpPr>
          <a:xfrm>
            <a:off x="7118547" y="4981024"/>
            <a:ext cx="1121398" cy="1083893"/>
            <a:chOff x="7118547" y="4981024"/>
            <a:chExt cx="1121398" cy="1083893"/>
          </a:xfrm>
        </p:grpSpPr>
        <p:sp>
          <p:nvSpPr>
            <p:cNvPr id="66" name="Oval 65">
              <a:extLst>
                <a:ext uri="{FF2B5EF4-FFF2-40B4-BE49-F238E27FC236}">
                  <a16:creationId xmlns:a16="http://schemas.microsoft.com/office/drawing/2014/main" id="{AA4E5000-B5F9-5295-BF7A-A329522C0ED7}"/>
                </a:ext>
              </a:extLst>
            </p:cNvPr>
            <p:cNvSpPr/>
            <p:nvPr/>
          </p:nvSpPr>
          <p:spPr>
            <a:xfrm>
              <a:off x="7118547" y="4981024"/>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67" name="Picture 66">
              <a:extLst>
                <a:ext uri="{FF2B5EF4-FFF2-40B4-BE49-F238E27FC236}">
                  <a16:creationId xmlns:a16="http://schemas.microsoft.com/office/drawing/2014/main" id="{7355C75E-E548-55CE-8406-16237A0A936A}"/>
                </a:ext>
              </a:extLst>
            </p:cNvPr>
            <p:cNvPicPr>
              <a:picLocks noChangeAspect="1"/>
            </p:cNvPicPr>
            <p:nvPr/>
          </p:nvPicPr>
          <p:blipFill>
            <a:blip r:embed="rId7"/>
            <a:stretch>
              <a:fillRect/>
            </a:stretch>
          </p:blipFill>
          <p:spPr>
            <a:xfrm>
              <a:off x="7200443" y="5055910"/>
              <a:ext cx="952240" cy="927220"/>
            </a:xfrm>
            <a:prstGeom prst="rect">
              <a:avLst/>
            </a:prstGeom>
          </p:spPr>
        </p:pic>
      </p:grpSp>
      <p:grpSp>
        <p:nvGrpSpPr>
          <p:cNvPr id="82" name="Group 81">
            <a:extLst>
              <a:ext uri="{FF2B5EF4-FFF2-40B4-BE49-F238E27FC236}">
                <a16:creationId xmlns:a16="http://schemas.microsoft.com/office/drawing/2014/main" id="{66057355-6F62-4856-2D31-F1659B2E5C0B}"/>
              </a:ext>
            </a:extLst>
          </p:cNvPr>
          <p:cNvGrpSpPr/>
          <p:nvPr/>
        </p:nvGrpSpPr>
        <p:grpSpPr>
          <a:xfrm>
            <a:off x="2340159" y="5015194"/>
            <a:ext cx="1121398" cy="1083893"/>
            <a:chOff x="2340159" y="5015194"/>
            <a:chExt cx="1121398" cy="1083893"/>
          </a:xfrm>
        </p:grpSpPr>
        <p:sp>
          <p:nvSpPr>
            <p:cNvPr id="65" name="Oval 64">
              <a:extLst>
                <a:ext uri="{FF2B5EF4-FFF2-40B4-BE49-F238E27FC236}">
                  <a16:creationId xmlns:a16="http://schemas.microsoft.com/office/drawing/2014/main" id="{24B8273A-8139-43FE-A110-4303C6A4B115}"/>
                </a:ext>
              </a:extLst>
            </p:cNvPr>
            <p:cNvSpPr/>
            <p:nvPr/>
          </p:nvSpPr>
          <p:spPr>
            <a:xfrm>
              <a:off x="2340159" y="5015194"/>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70" name="Picture 69">
              <a:extLst>
                <a:ext uri="{FF2B5EF4-FFF2-40B4-BE49-F238E27FC236}">
                  <a16:creationId xmlns:a16="http://schemas.microsoft.com/office/drawing/2014/main" id="{C9DF282C-07A8-8C20-B109-F341BD92D043}"/>
                </a:ext>
              </a:extLst>
            </p:cNvPr>
            <p:cNvPicPr>
              <a:picLocks noChangeAspect="1"/>
            </p:cNvPicPr>
            <p:nvPr/>
          </p:nvPicPr>
          <p:blipFill>
            <a:blip r:embed="rId8"/>
            <a:stretch>
              <a:fillRect/>
            </a:stretch>
          </p:blipFill>
          <p:spPr>
            <a:xfrm>
              <a:off x="2484824" y="5164217"/>
              <a:ext cx="832068" cy="798029"/>
            </a:xfrm>
            <a:prstGeom prst="rect">
              <a:avLst/>
            </a:prstGeom>
          </p:spPr>
        </p:pic>
      </p:grpSp>
      <p:grpSp>
        <p:nvGrpSpPr>
          <p:cNvPr id="80" name="Group 79">
            <a:extLst>
              <a:ext uri="{FF2B5EF4-FFF2-40B4-BE49-F238E27FC236}">
                <a16:creationId xmlns:a16="http://schemas.microsoft.com/office/drawing/2014/main" id="{84ACA5BC-08EA-4192-A6B8-8C34EDDFA40B}"/>
              </a:ext>
            </a:extLst>
          </p:cNvPr>
          <p:cNvGrpSpPr/>
          <p:nvPr/>
        </p:nvGrpSpPr>
        <p:grpSpPr>
          <a:xfrm>
            <a:off x="5871218" y="2882601"/>
            <a:ext cx="1121398" cy="1083893"/>
            <a:chOff x="5871218" y="2882601"/>
            <a:chExt cx="1121398" cy="1083893"/>
          </a:xfrm>
        </p:grpSpPr>
        <p:sp>
          <p:nvSpPr>
            <p:cNvPr id="64" name="Oval 63">
              <a:extLst>
                <a:ext uri="{FF2B5EF4-FFF2-40B4-BE49-F238E27FC236}">
                  <a16:creationId xmlns:a16="http://schemas.microsoft.com/office/drawing/2014/main" id="{455A1C1A-2AA3-3540-1560-756002F97BC4}"/>
                </a:ext>
              </a:extLst>
            </p:cNvPr>
            <p:cNvSpPr/>
            <p:nvPr/>
          </p:nvSpPr>
          <p:spPr>
            <a:xfrm>
              <a:off x="5871218" y="2882601"/>
              <a:ext cx="1121398" cy="10838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02020" rtl="0">
                <a:defRPr/>
              </a:pPr>
              <a:endParaRPr lang="en-US" sz="1579" kern="1200">
                <a:solidFill>
                  <a:prstClr val="white"/>
                </a:solidFill>
                <a:latin typeface="Calibri"/>
              </a:endParaRPr>
            </a:p>
          </p:txBody>
        </p:sp>
        <p:pic>
          <p:nvPicPr>
            <p:cNvPr id="71" name="Picture 70">
              <a:extLst>
                <a:ext uri="{FF2B5EF4-FFF2-40B4-BE49-F238E27FC236}">
                  <a16:creationId xmlns:a16="http://schemas.microsoft.com/office/drawing/2014/main" id="{76BB3FE4-D989-835A-D7DD-0718325C8D3B}"/>
                </a:ext>
              </a:extLst>
            </p:cNvPr>
            <p:cNvPicPr>
              <a:picLocks noChangeAspect="1"/>
            </p:cNvPicPr>
            <p:nvPr/>
          </p:nvPicPr>
          <p:blipFill>
            <a:blip r:embed="rId9"/>
            <a:stretch>
              <a:fillRect/>
            </a:stretch>
          </p:blipFill>
          <p:spPr>
            <a:xfrm>
              <a:off x="6058269" y="3017572"/>
              <a:ext cx="779680" cy="779680"/>
            </a:xfrm>
            <a:prstGeom prst="rect">
              <a:avLst/>
            </a:prstGeom>
          </p:spPr>
        </p:pic>
      </p:grpSp>
      <p:sp>
        <p:nvSpPr>
          <p:cNvPr id="76" name="object 7">
            <a:extLst>
              <a:ext uri="{FF2B5EF4-FFF2-40B4-BE49-F238E27FC236}">
                <a16:creationId xmlns:a16="http://schemas.microsoft.com/office/drawing/2014/main" id="{56BA9E23-631F-2E1F-F933-F22349B063C8}"/>
              </a:ext>
            </a:extLst>
          </p:cNvPr>
          <p:cNvSpPr txBox="1"/>
          <p:nvPr/>
        </p:nvSpPr>
        <p:spPr>
          <a:xfrm>
            <a:off x="419629" y="438591"/>
            <a:ext cx="3159125" cy="140970"/>
          </a:xfrm>
          <a:prstGeom prst="rect">
            <a:avLst/>
          </a:prstGeom>
        </p:spPr>
        <p:txBody>
          <a:bodyPr vert="horz" wrap="square" lIns="0" tIns="13335" rIns="0" bIns="0" rtlCol="0">
            <a:spAutoFit/>
          </a:bodyPr>
          <a:lstStyle/>
          <a:p>
            <a:pPr marL="12700">
              <a:lnSpc>
                <a:spcPct val="100000"/>
              </a:lnSpc>
              <a:spcBef>
                <a:spcPts val="105"/>
              </a:spcBef>
            </a:pPr>
            <a:r>
              <a:rPr sz="1125" baseline="3703">
                <a:solidFill>
                  <a:srgbClr val="1C0047"/>
                </a:solidFill>
                <a:latin typeface="Lucida Sans Unicode"/>
                <a:cs typeface="Lucida Sans Unicode"/>
              </a:rPr>
              <a:t>Scaling</a:t>
            </a:r>
            <a:r>
              <a:rPr sz="1125" spc="22" baseline="3703">
                <a:solidFill>
                  <a:srgbClr val="1C0047"/>
                </a:solidFill>
                <a:latin typeface="Lucida Sans Unicode"/>
                <a:cs typeface="Lucida Sans Unicode"/>
              </a:rPr>
              <a:t> </a:t>
            </a:r>
            <a:r>
              <a:rPr sz="1125" baseline="3703">
                <a:solidFill>
                  <a:srgbClr val="1C0047"/>
                </a:solidFill>
                <a:latin typeface="Lucida Sans Unicode"/>
                <a:cs typeface="Lucida Sans Unicode"/>
              </a:rPr>
              <a:t>up</a:t>
            </a:r>
            <a:r>
              <a:rPr sz="1125" spc="30" baseline="3703">
                <a:solidFill>
                  <a:srgbClr val="1C0047"/>
                </a:solidFill>
                <a:latin typeface="Lucida Sans Unicode"/>
                <a:cs typeface="Lucida Sans Unicode"/>
              </a:rPr>
              <a:t> </a:t>
            </a:r>
            <a:r>
              <a:rPr sz="1125" baseline="3703">
                <a:solidFill>
                  <a:srgbClr val="1C0047"/>
                </a:solidFill>
                <a:latin typeface="Lucida Sans Unicode"/>
                <a:cs typeface="Lucida Sans Unicode"/>
              </a:rPr>
              <a:t>by</a:t>
            </a:r>
            <a:r>
              <a:rPr sz="1125" spc="30" baseline="3703">
                <a:solidFill>
                  <a:srgbClr val="1C0047"/>
                </a:solidFill>
                <a:latin typeface="Lucida Sans Unicode"/>
                <a:cs typeface="Lucida Sans Unicode"/>
              </a:rPr>
              <a:t> </a:t>
            </a:r>
            <a:r>
              <a:rPr sz="1125" spc="-37" baseline="3703">
                <a:solidFill>
                  <a:srgbClr val="1C0047"/>
                </a:solidFill>
                <a:latin typeface="Lucida Sans Unicode"/>
                <a:cs typeface="Lucida Sans Unicode"/>
              </a:rPr>
              <a:t>2035:</a:t>
            </a:r>
            <a:r>
              <a:rPr sz="1125" spc="22" baseline="3703">
                <a:solidFill>
                  <a:srgbClr val="1C0047"/>
                </a:solidFill>
                <a:latin typeface="Lucida Sans Unicode"/>
                <a:cs typeface="Lucida Sans Unicode"/>
              </a:rPr>
              <a:t> </a:t>
            </a:r>
            <a:r>
              <a:rPr sz="1125" baseline="3703">
                <a:solidFill>
                  <a:srgbClr val="1C0047"/>
                </a:solidFill>
                <a:latin typeface="Lucida Sans Unicode"/>
                <a:cs typeface="Lucida Sans Unicode"/>
              </a:rPr>
              <a:t>Oppor</a:t>
            </a:r>
            <a:r>
              <a:rPr sz="750">
                <a:solidFill>
                  <a:srgbClr val="1C0047"/>
                </a:solidFill>
                <a:latin typeface="Lucida Sans Unicode"/>
                <a:cs typeface="Lucida Sans Unicode"/>
              </a:rPr>
              <a:t>tunities</a:t>
            </a:r>
            <a:r>
              <a:rPr sz="750" spc="20">
                <a:solidFill>
                  <a:srgbClr val="1C0047"/>
                </a:solidFill>
                <a:latin typeface="Lucida Sans Unicode"/>
                <a:cs typeface="Lucida Sans Unicode"/>
              </a:rPr>
              <a:t> </a:t>
            </a:r>
            <a:r>
              <a:rPr sz="750">
                <a:solidFill>
                  <a:srgbClr val="1C0047"/>
                </a:solidFill>
                <a:latin typeface="Lucida Sans Unicode"/>
                <a:cs typeface="Lucida Sans Unicode"/>
              </a:rPr>
              <a:t>for</a:t>
            </a:r>
            <a:r>
              <a:rPr sz="750" spc="20">
                <a:solidFill>
                  <a:srgbClr val="1C0047"/>
                </a:solidFill>
                <a:latin typeface="Lucida Sans Unicode"/>
                <a:cs typeface="Lucida Sans Unicode"/>
              </a:rPr>
              <a:t> </a:t>
            </a:r>
            <a:r>
              <a:rPr sz="750">
                <a:solidFill>
                  <a:srgbClr val="1C0047"/>
                </a:solidFill>
                <a:latin typeface="Lucida Sans Unicode"/>
                <a:cs typeface="Lucida Sans Unicode"/>
              </a:rPr>
              <a:t>the</a:t>
            </a:r>
            <a:r>
              <a:rPr sz="750" spc="20">
                <a:solidFill>
                  <a:srgbClr val="1C0047"/>
                </a:solidFill>
                <a:latin typeface="Lucida Sans Unicode"/>
                <a:cs typeface="Lucida Sans Unicode"/>
              </a:rPr>
              <a:t> </a:t>
            </a:r>
            <a:r>
              <a:rPr sz="750" spc="50">
                <a:solidFill>
                  <a:srgbClr val="1C0047"/>
                </a:solidFill>
                <a:latin typeface="Lucida Sans Unicode"/>
                <a:cs typeface="Lucida Sans Unicode"/>
              </a:rPr>
              <a:t>UK</a:t>
            </a:r>
            <a:r>
              <a:rPr sz="750" spc="15">
                <a:solidFill>
                  <a:srgbClr val="1C0047"/>
                </a:solidFill>
                <a:latin typeface="Lucida Sans Unicode"/>
                <a:cs typeface="Lucida Sans Unicode"/>
              </a:rPr>
              <a:t> </a:t>
            </a:r>
            <a:r>
              <a:rPr sz="750" spc="50">
                <a:solidFill>
                  <a:srgbClr val="1C0047"/>
                </a:solidFill>
                <a:latin typeface="Lucida Sans Unicode"/>
                <a:cs typeface="Lucida Sans Unicode"/>
              </a:rPr>
              <a:t>CAM</a:t>
            </a:r>
            <a:r>
              <a:rPr sz="750" spc="20">
                <a:solidFill>
                  <a:srgbClr val="1C0047"/>
                </a:solidFill>
                <a:latin typeface="Lucida Sans Unicode"/>
                <a:cs typeface="Lucida Sans Unicode"/>
              </a:rPr>
              <a:t> </a:t>
            </a:r>
            <a:r>
              <a:rPr sz="750">
                <a:solidFill>
                  <a:srgbClr val="1C0047"/>
                </a:solidFill>
                <a:latin typeface="Lucida Sans Unicode"/>
                <a:cs typeface="Lucida Sans Unicode"/>
              </a:rPr>
              <a:t>sector</a:t>
            </a:r>
            <a:r>
              <a:rPr sz="750" spc="20">
                <a:solidFill>
                  <a:srgbClr val="1C0047"/>
                </a:solidFill>
                <a:latin typeface="Lucida Sans Unicode"/>
                <a:cs typeface="Lucida Sans Unicode"/>
              </a:rPr>
              <a:t> </a:t>
            </a:r>
            <a:r>
              <a:rPr sz="750">
                <a:solidFill>
                  <a:srgbClr val="00B4C9"/>
                </a:solidFill>
                <a:latin typeface="Lucida Sans Unicode"/>
                <a:cs typeface="Lucida Sans Unicode"/>
              </a:rPr>
              <a:t>/</a:t>
            </a:r>
            <a:r>
              <a:rPr sz="750" spc="20">
                <a:solidFill>
                  <a:srgbClr val="00B4C9"/>
                </a:solidFill>
                <a:latin typeface="Lucida Sans Unicode"/>
                <a:cs typeface="Lucida Sans Unicode"/>
              </a:rPr>
              <a:t> </a:t>
            </a:r>
            <a:r>
              <a:rPr sz="750" spc="-10">
                <a:solidFill>
                  <a:srgbClr val="1C0047"/>
                </a:solidFill>
                <a:latin typeface="Arial Black"/>
                <a:cs typeface="Arial Black"/>
              </a:rPr>
              <a:t>Zenzic</a:t>
            </a:r>
            <a:endParaRPr sz="750">
              <a:latin typeface="Arial Black"/>
              <a:cs typeface="Arial Black"/>
            </a:endParaRPr>
          </a:p>
        </p:txBody>
      </p:sp>
    </p:spTree>
    <p:extLst>
      <p:ext uri="{BB962C8B-B14F-4D97-AF65-F5344CB8AC3E}">
        <p14:creationId xmlns:p14="http://schemas.microsoft.com/office/powerpoint/2010/main" val="212022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46FC-C311-B5AA-0F57-46660A055320}"/>
              </a:ext>
            </a:extLst>
          </p:cNvPr>
          <p:cNvSpPr>
            <a:spLocks noGrp="1"/>
          </p:cNvSpPr>
          <p:nvPr>
            <p:ph type="title"/>
          </p:nvPr>
        </p:nvSpPr>
        <p:spPr>
          <a:xfrm>
            <a:off x="634072" y="1318224"/>
            <a:ext cx="3223260" cy="769441"/>
          </a:xfrm>
        </p:spPr>
        <p:txBody>
          <a:bodyPr/>
          <a:lstStyle/>
          <a:p>
            <a:r>
              <a:rPr lang="en-GB" dirty="0"/>
              <a:t>Evolving insurance and risk landscape</a:t>
            </a:r>
          </a:p>
        </p:txBody>
      </p:sp>
      <p:sp>
        <p:nvSpPr>
          <p:cNvPr id="4" name="Slide Number Placeholder 3">
            <a:extLst>
              <a:ext uri="{FF2B5EF4-FFF2-40B4-BE49-F238E27FC236}">
                <a16:creationId xmlns:a16="http://schemas.microsoft.com/office/drawing/2014/main" id="{24583A3D-FA7D-9101-56D0-9A7FCCC9E231}"/>
              </a:ext>
            </a:extLst>
          </p:cNvPr>
          <p:cNvSpPr>
            <a:spLocks noGrp="1"/>
          </p:cNvSpPr>
          <p:nvPr>
            <p:ph type="sldNum" sz="quarter" idx="10"/>
          </p:nvPr>
        </p:nvSpPr>
        <p:spPr/>
        <p:txBody>
          <a:bodyPr/>
          <a:lstStyle/>
          <a:p>
            <a:pPr algn="r"/>
            <a:fld id="{DF66040D-6F20-4F4B-8995-856BEECD84BE}" type="slidenum">
              <a:rPr lang="en-GB" smtClean="0"/>
              <a:pPr algn="r"/>
              <a:t>20</a:t>
            </a:fld>
            <a:endParaRPr lang="en-GB" dirty="0"/>
          </a:p>
        </p:txBody>
      </p:sp>
      <p:sp>
        <p:nvSpPr>
          <p:cNvPr id="6" name="Text Placeholder 5">
            <a:extLst>
              <a:ext uri="{FF2B5EF4-FFF2-40B4-BE49-F238E27FC236}">
                <a16:creationId xmlns:a16="http://schemas.microsoft.com/office/drawing/2014/main" id="{908FCE41-49D6-D932-C514-094C26F26E56}"/>
              </a:ext>
            </a:extLst>
          </p:cNvPr>
          <p:cNvSpPr>
            <a:spLocks noGrp="1"/>
          </p:cNvSpPr>
          <p:nvPr>
            <p:ph type="body" sz="quarter" idx="12"/>
          </p:nvPr>
        </p:nvSpPr>
        <p:spPr/>
        <p:txBody>
          <a:bodyPr/>
          <a:lstStyle/>
          <a:p>
            <a:r>
              <a:rPr lang="en-GB" dirty="0"/>
              <a:t>Key points</a:t>
            </a:r>
          </a:p>
        </p:txBody>
      </p:sp>
      <p:graphicFrame>
        <p:nvGraphicFramePr>
          <p:cNvPr id="7" name="Diagram 6">
            <a:extLst>
              <a:ext uri="{FF2B5EF4-FFF2-40B4-BE49-F238E27FC236}">
                <a16:creationId xmlns:a16="http://schemas.microsoft.com/office/drawing/2014/main" id="{FE6568C8-2400-D99F-AD11-2E5A9203CBEF}"/>
              </a:ext>
            </a:extLst>
          </p:cNvPr>
          <p:cNvGraphicFramePr/>
          <p:nvPr/>
        </p:nvGraphicFramePr>
        <p:xfrm>
          <a:off x="936081" y="1930320"/>
          <a:ext cx="8445170" cy="406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28D9EC8-43E3-987C-712F-4E5B46375D74}"/>
              </a:ext>
            </a:extLst>
          </p:cNvPr>
          <p:cNvSpPr txBox="1"/>
          <p:nvPr/>
        </p:nvSpPr>
        <p:spPr>
          <a:xfrm>
            <a:off x="4499322" y="6347260"/>
            <a:ext cx="5525741" cy="283411"/>
          </a:xfrm>
          <a:prstGeom prst="rect">
            <a:avLst/>
          </a:prstGeom>
          <a:noFill/>
        </p:spPr>
        <p:txBody>
          <a:bodyPr wrap="square" lIns="0" tIns="0" rIns="0" bIns="0" rtlCol="0">
            <a:spAutoFit/>
          </a:bodyPr>
          <a:lstStyle/>
          <a:p>
            <a:pPr algn="l"/>
            <a:r>
              <a:rPr lang="en-GB" sz="921" dirty="0"/>
              <a:t>*and potential collective actions/Group Litigation in the UK as well as proposed class action law in the EU states and more specifically the EU Directive on Representative Actions</a:t>
            </a:r>
          </a:p>
        </p:txBody>
      </p:sp>
    </p:spTree>
    <p:extLst>
      <p:ext uri="{BB962C8B-B14F-4D97-AF65-F5344CB8AC3E}">
        <p14:creationId xmlns:p14="http://schemas.microsoft.com/office/powerpoint/2010/main" val="1829926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a:t>Registered in England and Wales Number: 1507274, Registered Office: 1 Tower Place West, Tower Place, London EC3R 5BU. Marsh Ltd is authorised and regulated by the Financial Conduct Authority for General Insurance Distribution and Credit Broking (Firm Reference No. 307511).</a:t>
            </a:r>
          </a:p>
        </p:txBody>
      </p:sp>
    </p:spTree>
    <p:extLst>
      <p:ext uri="{BB962C8B-B14F-4D97-AF65-F5344CB8AC3E}">
        <p14:creationId xmlns:p14="http://schemas.microsoft.com/office/powerpoint/2010/main" val="196483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0F1F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2A59C-E277-33B4-AB23-F8885B579DBF}"/>
              </a:ext>
            </a:extLst>
          </p:cNvPr>
          <p:cNvPicPr>
            <a:picLocks noChangeAspect="1"/>
          </p:cNvPicPr>
          <p:nvPr/>
        </p:nvPicPr>
        <p:blipFill rotWithShape="1">
          <a:blip r:embed="rId3"/>
          <a:srcRect t="6549"/>
          <a:stretch/>
        </p:blipFill>
        <p:spPr>
          <a:xfrm>
            <a:off x="816083" y="1316474"/>
            <a:ext cx="9061234" cy="5991225"/>
          </a:xfrm>
          <a:prstGeom prst="rect">
            <a:avLst/>
          </a:prstGeom>
          <a:ln>
            <a:noFill/>
          </a:ln>
        </p:spPr>
      </p:pic>
      <p:sp>
        <p:nvSpPr>
          <p:cNvPr id="3" name="object 8">
            <a:extLst>
              <a:ext uri="{FF2B5EF4-FFF2-40B4-BE49-F238E27FC236}">
                <a16:creationId xmlns:a16="http://schemas.microsoft.com/office/drawing/2014/main" id="{D1E44A59-10E6-332D-CBF9-F9A351D6B40B}"/>
              </a:ext>
            </a:extLst>
          </p:cNvPr>
          <p:cNvSpPr txBox="1"/>
          <p:nvPr/>
        </p:nvSpPr>
        <p:spPr>
          <a:xfrm>
            <a:off x="3531854" y="563498"/>
            <a:ext cx="2875421" cy="44371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800" b="0" i="0" u="none" strike="noStrike" kern="0" cap="none" spc="-90" normalizeH="0" baseline="0" noProof="0" dirty="0">
                <a:ln>
                  <a:noFill/>
                </a:ln>
                <a:solidFill>
                  <a:srgbClr val="1C0047"/>
                </a:solidFill>
                <a:effectLst/>
                <a:uLnTx/>
                <a:uFillTx/>
                <a:latin typeface="Arial Black"/>
                <a:cs typeface="Arial Black"/>
              </a:rPr>
              <a:t>The big picture</a:t>
            </a:r>
            <a:endParaRPr kumimoji="0" sz="2800" b="0" i="0" u="none" strike="noStrike" kern="0" cap="none" spc="0" normalizeH="0" baseline="0" noProof="0" dirty="0">
              <a:ln>
                <a:noFill/>
              </a:ln>
              <a:solidFill>
                <a:sysClr val="windowText" lastClr="000000"/>
              </a:solidFill>
              <a:effectLst/>
              <a:uLnTx/>
              <a:uFillTx/>
              <a:latin typeface="Arial Black"/>
              <a:cs typeface="Arial Black"/>
            </a:endParaRPr>
          </a:p>
        </p:txBody>
      </p:sp>
      <p:sp>
        <p:nvSpPr>
          <p:cNvPr id="4" name="Rectangle 3">
            <a:extLst>
              <a:ext uri="{FF2B5EF4-FFF2-40B4-BE49-F238E27FC236}">
                <a16:creationId xmlns:a16="http://schemas.microsoft.com/office/drawing/2014/main" id="{7605F647-14BC-49BC-0FE8-3487C4869835}"/>
              </a:ext>
            </a:extLst>
          </p:cNvPr>
          <p:cNvSpPr/>
          <p:nvPr/>
        </p:nvSpPr>
        <p:spPr>
          <a:xfrm>
            <a:off x="3627783" y="1316474"/>
            <a:ext cx="2683565" cy="120806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67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44BFF7E7-FD5B-ECD5-2F33-E7646063D59E}"/>
              </a:ext>
            </a:extLst>
          </p:cNvPr>
          <p:cNvGrpSpPr/>
          <p:nvPr/>
        </p:nvGrpSpPr>
        <p:grpSpPr>
          <a:xfrm>
            <a:off x="7059091" y="1840292"/>
            <a:ext cx="2288714" cy="1214460"/>
            <a:chOff x="8020925" y="1288378"/>
            <a:chExt cx="2288714" cy="1214460"/>
          </a:xfrm>
          <a:solidFill>
            <a:srgbClr val="78ABA4"/>
          </a:solidFill>
        </p:grpSpPr>
        <p:grpSp>
          <p:nvGrpSpPr>
            <p:cNvPr id="81" name="Group 80">
              <a:extLst>
                <a:ext uri="{FF2B5EF4-FFF2-40B4-BE49-F238E27FC236}">
                  <a16:creationId xmlns:a16="http://schemas.microsoft.com/office/drawing/2014/main" id="{DBD37407-865B-1B28-90EC-581C90472D49}"/>
                </a:ext>
              </a:extLst>
            </p:cNvPr>
            <p:cNvGrpSpPr>
              <a:grpSpLocks noChangeAspect="1"/>
            </p:cNvGrpSpPr>
            <p:nvPr/>
          </p:nvGrpSpPr>
          <p:grpSpPr>
            <a:xfrm>
              <a:off x="8826915" y="1288378"/>
              <a:ext cx="533358" cy="680231"/>
              <a:chOff x="14079538" y="2125662"/>
              <a:chExt cx="295275" cy="376238"/>
            </a:xfrm>
            <a:grpFill/>
          </p:grpSpPr>
          <p:sp>
            <p:nvSpPr>
              <p:cNvPr id="82" name="Freeform 875">
                <a:extLst>
                  <a:ext uri="{FF2B5EF4-FFF2-40B4-BE49-F238E27FC236}">
                    <a16:creationId xmlns:a16="http://schemas.microsoft.com/office/drawing/2014/main" id="{DBC7EC7C-E714-CCDA-E3C8-DEB7939FC8DB}"/>
                  </a:ext>
                </a:extLst>
              </p:cNvPr>
              <p:cNvSpPr>
                <a:spLocks noEditPoints="1"/>
              </p:cNvSpPr>
              <p:nvPr/>
            </p:nvSpPr>
            <p:spPr bwMode="auto">
              <a:xfrm>
                <a:off x="14079538" y="2125662"/>
                <a:ext cx="295275" cy="376238"/>
              </a:xfrm>
              <a:custGeom>
                <a:avLst/>
                <a:gdLst>
                  <a:gd name="T0" fmla="*/ 39 w 79"/>
                  <a:gd name="T1" fmla="*/ 100 h 100"/>
                  <a:gd name="T2" fmla="*/ 34 w 79"/>
                  <a:gd name="T3" fmla="*/ 96 h 100"/>
                  <a:gd name="T4" fmla="*/ 10 w 79"/>
                  <a:gd name="T5" fmla="*/ 69 h 100"/>
                  <a:gd name="T6" fmla="*/ 1 w 79"/>
                  <a:gd name="T7" fmla="*/ 48 h 100"/>
                  <a:gd name="T8" fmla="*/ 7 w 79"/>
                  <a:gd name="T9" fmla="*/ 20 h 100"/>
                  <a:gd name="T10" fmla="*/ 32 w 79"/>
                  <a:gd name="T11" fmla="*/ 3 h 100"/>
                  <a:gd name="T12" fmla="*/ 75 w 79"/>
                  <a:gd name="T13" fmla="*/ 26 h 100"/>
                  <a:gd name="T14" fmla="*/ 74 w 79"/>
                  <a:gd name="T15" fmla="*/ 58 h 100"/>
                  <a:gd name="T16" fmla="*/ 55 w 79"/>
                  <a:gd name="T17" fmla="*/ 86 h 100"/>
                  <a:gd name="T18" fmla="*/ 40 w 79"/>
                  <a:gd name="T19" fmla="*/ 100 h 100"/>
                  <a:gd name="T20" fmla="*/ 39 w 79"/>
                  <a:gd name="T21" fmla="*/ 100 h 100"/>
                  <a:gd name="T22" fmla="*/ 39 w 79"/>
                  <a:gd name="T23" fmla="*/ 68 h 100"/>
                  <a:gd name="T24" fmla="*/ 68 w 79"/>
                  <a:gd name="T25" fmla="*/ 39 h 100"/>
                  <a:gd name="T26" fmla="*/ 39 w 79"/>
                  <a:gd name="T27" fmla="*/ 11 h 100"/>
                  <a:gd name="T28" fmla="*/ 11 w 79"/>
                  <a:gd name="T29" fmla="*/ 39 h 100"/>
                  <a:gd name="T30" fmla="*/ 39 w 79"/>
                  <a:gd name="T31"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100">
                    <a:moveTo>
                      <a:pt x="39" y="100"/>
                    </a:moveTo>
                    <a:cubicBezTo>
                      <a:pt x="37" y="99"/>
                      <a:pt x="35" y="97"/>
                      <a:pt x="34" y="96"/>
                    </a:cubicBezTo>
                    <a:cubicBezTo>
                      <a:pt x="25" y="88"/>
                      <a:pt x="17" y="79"/>
                      <a:pt x="10" y="69"/>
                    </a:cubicBezTo>
                    <a:cubicBezTo>
                      <a:pt x="6" y="62"/>
                      <a:pt x="3" y="56"/>
                      <a:pt x="1" y="48"/>
                    </a:cubicBezTo>
                    <a:cubicBezTo>
                      <a:pt x="0" y="38"/>
                      <a:pt x="2" y="28"/>
                      <a:pt x="7" y="20"/>
                    </a:cubicBezTo>
                    <a:cubicBezTo>
                      <a:pt x="13" y="11"/>
                      <a:pt x="22" y="5"/>
                      <a:pt x="32" y="3"/>
                    </a:cubicBezTo>
                    <a:cubicBezTo>
                      <a:pt x="50" y="0"/>
                      <a:pt x="68" y="9"/>
                      <a:pt x="75" y="26"/>
                    </a:cubicBezTo>
                    <a:cubicBezTo>
                      <a:pt x="79" y="37"/>
                      <a:pt x="79" y="48"/>
                      <a:pt x="74" y="58"/>
                    </a:cubicBezTo>
                    <a:cubicBezTo>
                      <a:pt x="69" y="69"/>
                      <a:pt x="63" y="78"/>
                      <a:pt x="55" y="86"/>
                    </a:cubicBezTo>
                    <a:cubicBezTo>
                      <a:pt x="50" y="91"/>
                      <a:pt x="45" y="95"/>
                      <a:pt x="40" y="100"/>
                    </a:cubicBezTo>
                    <a:cubicBezTo>
                      <a:pt x="40" y="100"/>
                      <a:pt x="40" y="100"/>
                      <a:pt x="39" y="100"/>
                    </a:cubicBezTo>
                    <a:moveTo>
                      <a:pt x="39" y="68"/>
                    </a:moveTo>
                    <a:cubicBezTo>
                      <a:pt x="55" y="67"/>
                      <a:pt x="68" y="55"/>
                      <a:pt x="68" y="39"/>
                    </a:cubicBezTo>
                    <a:cubicBezTo>
                      <a:pt x="68" y="24"/>
                      <a:pt x="55" y="11"/>
                      <a:pt x="39" y="11"/>
                    </a:cubicBezTo>
                    <a:cubicBezTo>
                      <a:pt x="23" y="11"/>
                      <a:pt x="11" y="24"/>
                      <a:pt x="11" y="39"/>
                    </a:cubicBezTo>
                    <a:cubicBezTo>
                      <a:pt x="11" y="55"/>
                      <a:pt x="23" y="67"/>
                      <a:pt x="39"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3" name="Freeform 876">
                <a:extLst>
                  <a:ext uri="{FF2B5EF4-FFF2-40B4-BE49-F238E27FC236}">
                    <a16:creationId xmlns:a16="http://schemas.microsoft.com/office/drawing/2014/main" id="{E0656250-6587-55D9-2CCB-8ABC382B6940}"/>
                  </a:ext>
                </a:extLst>
              </p:cNvPr>
              <p:cNvSpPr>
                <a:spLocks/>
              </p:cNvSpPr>
              <p:nvPr/>
            </p:nvSpPr>
            <p:spPr bwMode="auto">
              <a:xfrm>
                <a:off x="14179551" y="2279651"/>
                <a:ext cx="41275" cy="30163"/>
              </a:xfrm>
              <a:custGeom>
                <a:avLst/>
                <a:gdLst>
                  <a:gd name="T0" fmla="*/ 1 w 11"/>
                  <a:gd name="T1" fmla="*/ 8 h 8"/>
                  <a:gd name="T2" fmla="*/ 0 w 11"/>
                  <a:gd name="T3" fmla="*/ 0 h 8"/>
                  <a:gd name="T4" fmla="*/ 11 w 11"/>
                  <a:gd name="T5" fmla="*/ 0 h 8"/>
                  <a:gd name="T6" fmla="*/ 11 w 11"/>
                  <a:gd name="T7" fmla="*/ 8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cubicBezTo>
                      <a:pt x="0" y="5"/>
                      <a:pt x="0" y="3"/>
                      <a:pt x="0" y="0"/>
                    </a:cubicBezTo>
                    <a:cubicBezTo>
                      <a:pt x="11" y="0"/>
                      <a:pt x="11" y="0"/>
                      <a:pt x="11" y="0"/>
                    </a:cubicBezTo>
                    <a:cubicBezTo>
                      <a:pt x="11" y="8"/>
                      <a:pt x="11" y="8"/>
                      <a:pt x="11" y="8"/>
                    </a:cubicBez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4" name="Freeform 877">
                <a:extLst>
                  <a:ext uri="{FF2B5EF4-FFF2-40B4-BE49-F238E27FC236}">
                    <a16:creationId xmlns:a16="http://schemas.microsoft.com/office/drawing/2014/main" id="{7BB1BA21-7C15-3F7B-477C-05116C6FDBCA}"/>
                  </a:ext>
                </a:extLst>
              </p:cNvPr>
              <p:cNvSpPr>
                <a:spLocks/>
              </p:cNvSpPr>
              <p:nvPr/>
            </p:nvSpPr>
            <p:spPr bwMode="auto">
              <a:xfrm>
                <a:off x="14231938" y="2279650"/>
                <a:ext cx="41275" cy="33338"/>
              </a:xfrm>
              <a:custGeom>
                <a:avLst/>
                <a:gdLst>
                  <a:gd name="T0" fmla="*/ 11 w 11"/>
                  <a:gd name="T1" fmla="*/ 0 h 9"/>
                  <a:gd name="T2" fmla="*/ 10 w 11"/>
                  <a:gd name="T3" fmla="*/ 8 h 9"/>
                  <a:gd name="T4" fmla="*/ 9 w 11"/>
                  <a:gd name="T5" fmla="*/ 8 h 9"/>
                  <a:gd name="T6" fmla="*/ 0 w 11"/>
                  <a:gd name="T7" fmla="*/ 9 h 9"/>
                  <a:gd name="T8" fmla="*/ 0 w 11"/>
                  <a:gd name="T9" fmla="*/ 0 h 9"/>
                  <a:gd name="T10" fmla="*/ 1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1" y="0"/>
                    </a:moveTo>
                    <a:cubicBezTo>
                      <a:pt x="11" y="2"/>
                      <a:pt x="10" y="5"/>
                      <a:pt x="10" y="8"/>
                    </a:cubicBezTo>
                    <a:cubicBezTo>
                      <a:pt x="9" y="8"/>
                      <a:pt x="9" y="8"/>
                      <a:pt x="9" y="8"/>
                    </a:cubicBezTo>
                    <a:cubicBezTo>
                      <a:pt x="6" y="9"/>
                      <a:pt x="3" y="9"/>
                      <a:pt x="0" y="9"/>
                    </a:cubicBezTo>
                    <a:cubicBezTo>
                      <a:pt x="0" y="0"/>
                      <a:pt x="0" y="0"/>
                      <a:pt x="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5" name="Freeform 878">
                <a:extLst>
                  <a:ext uri="{FF2B5EF4-FFF2-40B4-BE49-F238E27FC236}">
                    <a16:creationId xmlns:a16="http://schemas.microsoft.com/office/drawing/2014/main" id="{89E0ACFB-A571-49BD-FBF1-B859DA0735E8}"/>
                  </a:ext>
                </a:extLst>
              </p:cNvPr>
              <p:cNvSpPr>
                <a:spLocks/>
              </p:cNvSpPr>
              <p:nvPr/>
            </p:nvSpPr>
            <p:spPr bwMode="auto">
              <a:xfrm>
                <a:off x="14231938" y="2235200"/>
                <a:ext cx="41275" cy="33338"/>
              </a:xfrm>
              <a:custGeom>
                <a:avLst/>
                <a:gdLst>
                  <a:gd name="T0" fmla="*/ 0 w 11"/>
                  <a:gd name="T1" fmla="*/ 9 h 9"/>
                  <a:gd name="T2" fmla="*/ 0 w 11"/>
                  <a:gd name="T3" fmla="*/ 0 h 9"/>
                  <a:gd name="T4" fmla="*/ 10 w 11"/>
                  <a:gd name="T5" fmla="*/ 0 h 9"/>
                  <a:gd name="T6" fmla="*/ 11 w 11"/>
                  <a:gd name="T7" fmla="*/ 9 h 9"/>
                  <a:gd name="T8" fmla="*/ 0 w 11"/>
                  <a:gd name="T9" fmla="*/ 9 h 9"/>
                </a:gdLst>
                <a:ahLst/>
                <a:cxnLst>
                  <a:cxn ang="0">
                    <a:pos x="T0" y="T1"/>
                  </a:cxn>
                  <a:cxn ang="0">
                    <a:pos x="T2" y="T3"/>
                  </a:cxn>
                  <a:cxn ang="0">
                    <a:pos x="T4" y="T5"/>
                  </a:cxn>
                  <a:cxn ang="0">
                    <a:pos x="T6" y="T7"/>
                  </a:cxn>
                  <a:cxn ang="0">
                    <a:pos x="T8" y="T9"/>
                  </a:cxn>
                </a:cxnLst>
                <a:rect l="0" t="0" r="r" b="b"/>
                <a:pathLst>
                  <a:path w="11" h="9">
                    <a:moveTo>
                      <a:pt x="0" y="9"/>
                    </a:moveTo>
                    <a:cubicBezTo>
                      <a:pt x="0" y="0"/>
                      <a:pt x="0" y="0"/>
                      <a:pt x="0" y="0"/>
                    </a:cubicBezTo>
                    <a:cubicBezTo>
                      <a:pt x="10" y="0"/>
                      <a:pt x="10" y="0"/>
                      <a:pt x="10" y="0"/>
                    </a:cubicBezTo>
                    <a:cubicBezTo>
                      <a:pt x="10" y="3"/>
                      <a:pt x="11" y="6"/>
                      <a:pt x="11" y="9"/>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6" name="Freeform 879">
                <a:extLst>
                  <a:ext uri="{FF2B5EF4-FFF2-40B4-BE49-F238E27FC236}">
                    <a16:creationId xmlns:a16="http://schemas.microsoft.com/office/drawing/2014/main" id="{3DAB4D25-5E96-EEDF-2C6B-28B37BEC379E}"/>
                  </a:ext>
                </a:extLst>
              </p:cNvPr>
              <p:cNvSpPr>
                <a:spLocks/>
              </p:cNvSpPr>
              <p:nvPr/>
            </p:nvSpPr>
            <p:spPr bwMode="auto">
              <a:xfrm>
                <a:off x="14179551" y="2235200"/>
                <a:ext cx="41275" cy="33338"/>
              </a:xfrm>
              <a:custGeom>
                <a:avLst/>
                <a:gdLst>
                  <a:gd name="T0" fmla="*/ 11 w 11"/>
                  <a:gd name="T1" fmla="*/ 0 h 9"/>
                  <a:gd name="T2" fmla="*/ 11 w 11"/>
                  <a:gd name="T3" fmla="*/ 9 h 9"/>
                  <a:gd name="T4" fmla="*/ 0 w 11"/>
                  <a:gd name="T5" fmla="*/ 9 h 9"/>
                  <a:gd name="T6" fmla="*/ 1 w 11"/>
                  <a:gd name="T7" fmla="*/ 0 h 9"/>
                  <a:gd name="T8" fmla="*/ 11 w 11"/>
                  <a:gd name="T9" fmla="*/ 0 h 9"/>
                </a:gdLst>
                <a:ahLst/>
                <a:cxnLst>
                  <a:cxn ang="0">
                    <a:pos x="T0" y="T1"/>
                  </a:cxn>
                  <a:cxn ang="0">
                    <a:pos x="T2" y="T3"/>
                  </a:cxn>
                  <a:cxn ang="0">
                    <a:pos x="T4" y="T5"/>
                  </a:cxn>
                  <a:cxn ang="0">
                    <a:pos x="T6" y="T7"/>
                  </a:cxn>
                  <a:cxn ang="0">
                    <a:pos x="T8" y="T9"/>
                  </a:cxn>
                </a:cxnLst>
                <a:rect l="0" t="0" r="r" b="b"/>
                <a:pathLst>
                  <a:path w="11" h="9">
                    <a:moveTo>
                      <a:pt x="11" y="0"/>
                    </a:moveTo>
                    <a:cubicBezTo>
                      <a:pt x="11" y="9"/>
                      <a:pt x="11" y="9"/>
                      <a:pt x="11" y="9"/>
                    </a:cubicBezTo>
                    <a:cubicBezTo>
                      <a:pt x="0" y="9"/>
                      <a:pt x="0" y="9"/>
                      <a:pt x="0" y="9"/>
                    </a:cubicBezTo>
                    <a:cubicBezTo>
                      <a:pt x="0" y="6"/>
                      <a:pt x="0" y="3"/>
                      <a:pt x="1"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7" name="Freeform 880">
                <a:extLst>
                  <a:ext uri="{FF2B5EF4-FFF2-40B4-BE49-F238E27FC236}">
                    <a16:creationId xmlns:a16="http://schemas.microsoft.com/office/drawing/2014/main" id="{5DF8F62C-5BFF-EDFE-658A-4D91C3AE32FB}"/>
                  </a:ext>
                </a:extLst>
              </p:cNvPr>
              <p:cNvSpPr>
                <a:spLocks/>
              </p:cNvSpPr>
              <p:nvPr/>
            </p:nvSpPr>
            <p:spPr bwMode="auto">
              <a:xfrm>
                <a:off x="14281151" y="2279650"/>
                <a:ext cx="41275" cy="33338"/>
              </a:xfrm>
              <a:custGeom>
                <a:avLst/>
                <a:gdLst>
                  <a:gd name="T0" fmla="*/ 1 w 11"/>
                  <a:gd name="T1" fmla="*/ 0 h 9"/>
                  <a:gd name="T2" fmla="*/ 11 w 11"/>
                  <a:gd name="T3" fmla="*/ 0 h 9"/>
                  <a:gd name="T4" fmla="*/ 9 w 11"/>
                  <a:gd name="T5" fmla="*/ 8 h 9"/>
                  <a:gd name="T6" fmla="*/ 8 w 11"/>
                  <a:gd name="T7" fmla="*/ 8 h 9"/>
                  <a:gd name="T8" fmla="*/ 0 w 11"/>
                  <a:gd name="T9" fmla="*/ 9 h 9"/>
                  <a:gd name="T10" fmla="*/ 1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1" y="0"/>
                    </a:moveTo>
                    <a:cubicBezTo>
                      <a:pt x="11" y="0"/>
                      <a:pt x="11" y="0"/>
                      <a:pt x="11" y="0"/>
                    </a:cubicBezTo>
                    <a:cubicBezTo>
                      <a:pt x="11" y="3"/>
                      <a:pt x="10" y="5"/>
                      <a:pt x="9" y="8"/>
                    </a:cubicBezTo>
                    <a:cubicBezTo>
                      <a:pt x="8" y="8"/>
                      <a:pt x="8" y="8"/>
                      <a:pt x="8" y="8"/>
                    </a:cubicBezTo>
                    <a:cubicBezTo>
                      <a:pt x="5" y="9"/>
                      <a:pt x="3" y="9"/>
                      <a:pt x="0" y="9"/>
                    </a:cubicBezTo>
                    <a:cubicBezTo>
                      <a:pt x="0" y="5"/>
                      <a:pt x="0"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8" name="Freeform 881">
                <a:extLst>
                  <a:ext uri="{FF2B5EF4-FFF2-40B4-BE49-F238E27FC236}">
                    <a16:creationId xmlns:a16="http://schemas.microsoft.com/office/drawing/2014/main" id="{26C24739-F963-E187-2C48-B1617081A5F3}"/>
                  </a:ext>
                </a:extLst>
              </p:cNvPr>
              <p:cNvSpPr>
                <a:spLocks/>
              </p:cNvSpPr>
              <p:nvPr/>
            </p:nvSpPr>
            <p:spPr bwMode="auto">
              <a:xfrm>
                <a:off x="14231938" y="2174876"/>
                <a:ext cx="34925" cy="49213"/>
              </a:xfrm>
              <a:custGeom>
                <a:avLst/>
                <a:gdLst>
                  <a:gd name="T0" fmla="*/ 0 w 9"/>
                  <a:gd name="T1" fmla="*/ 13 h 13"/>
                  <a:gd name="T2" fmla="*/ 0 w 9"/>
                  <a:gd name="T3" fmla="*/ 0 h 13"/>
                  <a:gd name="T4" fmla="*/ 4 w 9"/>
                  <a:gd name="T5" fmla="*/ 1 h 13"/>
                  <a:gd name="T6" fmla="*/ 4 w 9"/>
                  <a:gd name="T7" fmla="*/ 2 h 13"/>
                  <a:gd name="T8" fmla="*/ 9 w 9"/>
                  <a:gd name="T9" fmla="*/ 13 h 13"/>
                  <a:gd name="T10" fmla="*/ 9 w 9"/>
                  <a:gd name="T11" fmla="*/ 13 h 13"/>
                  <a:gd name="T12" fmla="*/ 0 w 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13"/>
                    </a:moveTo>
                    <a:cubicBezTo>
                      <a:pt x="0" y="0"/>
                      <a:pt x="0" y="0"/>
                      <a:pt x="0" y="0"/>
                    </a:cubicBezTo>
                    <a:cubicBezTo>
                      <a:pt x="1" y="1"/>
                      <a:pt x="2" y="1"/>
                      <a:pt x="4" y="1"/>
                    </a:cubicBezTo>
                    <a:cubicBezTo>
                      <a:pt x="4" y="2"/>
                      <a:pt x="4" y="2"/>
                      <a:pt x="4" y="2"/>
                    </a:cubicBezTo>
                    <a:cubicBezTo>
                      <a:pt x="7" y="5"/>
                      <a:pt x="8" y="9"/>
                      <a:pt x="9" y="13"/>
                    </a:cubicBezTo>
                    <a:cubicBezTo>
                      <a:pt x="9" y="13"/>
                      <a:pt x="9" y="13"/>
                      <a:pt x="9" y="13"/>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89" name="Freeform 882">
                <a:extLst>
                  <a:ext uri="{FF2B5EF4-FFF2-40B4-BE49-F238E27FC236}">
                    <a16:creationId xmlns:a16="http://schemas.microsoft.com/office/drawing/2014/main" id="{25D67E2A-738B-5AFC-8F6E-49F254E7D842}"/>
                  </a:ext>
                </a:extLst>
              </p:cNvPr>
              <p:cNvSpPr>
                <a:spLocks/>
              </p:cNvSpPr>
              <p:nvPr/>
            </p:nvSpPr>
            <p:spPr bwMode="auto">
              <a:xfrm>
                <a:off x="14131926" y="2279650"/>
                <a:ext cx="41275" cy="33338"/>
              </a:xfrm>
              <a:custGeom>
                <a:avLst/>
                <a:gdLst>
                  <a:gd name="T0" fmla="*/ 10 w 11"/>
                  <a:gd name="T1" fmla="*/ 0 h 9"/>
                  <a:gd name="T2" fmla="*/ 11 w 11"/>
                  <a:gd name="T3" fmla="*/ 9 h 9"/>
                  <a:gd name="T4" fmla="*/ 7 w 11"/>
                  <a:gd name="T5" fmla="*/ 9 h 9"/>
                  <a:gd name="T6" fmla="*/ 4 w 11"/>
                  <a:gd name="T7" fmla="*/ 9 h 9"/>
                  <a:gd name="T8" fmla="*/ 1 w 11"/>
                  <a:gd name="T9" fmla="*/ 6 h 9"/>
                  <a:gd name="T10" fmla="*/ 0 w 11"/>
                  <a:gd name="T11" fmla="*/ 2 h 9"/>
                  <a:gd name="T12" fmla="*/ 0 w 11"/>
                  <a:gd name="T13" fmla="*/ 0 h 9"/>
                  <a:gd name="T14" fmla="*/ 10 w 11"/>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10" y="0"/>
                    </a:moveTo>
                    <a:cubicBezTo>
                      <a:pt x="10" y="3"/>
                      <a:pt x="10" y="5"/>
                      <a:pt x="11" y="9"/>
                    </a:cubicBezTo>
                    <a:cubicBezTo>
                      <a:pt x="7" y="9"/>
                      <a:pt x="7" y="9"/>
                      <a:pt x="7" y="9"/>
                    </a:cubicBezTo>
                    <a:cubicBezTo>
                      <a:pt x="4" y="9"/>
                      <a:pt x="4" y="9"/>
                      <a:pt x="4" y="9"/>
                    </a:cubicBezTo>
                    <a:cubicBezTo>
                      <a:pt x="2" y="9"/>
                      <a:pt x="2" y="9"/>
                      <a:pt x="1" y="6"/>
                    </a:cubicBezTo>
                    <a:cubicBezTo>
                      <a:pt x="0" y="4"/>
                      <a:pt x="0" y="3"/>
                      <a:pt x="0" y="2"/>
                    </a:cubicBezTo>
                    <a:cubicBezTo>
                      <a:pt x="0" y="1"/>
                      <a:pt x="0" y="0"/>
                      <a:pt x="0"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0" name="Freeform 883">
                <a:extLst>
                  <a:ext uri="{FF2B5EF4-FFF2-40B4-BE49-F238E27FC236}">
                    <a16:creationId xmlns:a16="http://schemas.microsoft.com/office/drawing/2014/main" id="{CBD4B691-BCBB-F6FD-BE76-78A55B11DBA3}"/>
                  </a:ext>
                </a:extLst>
              </p:cNvPr>
              <p:cNvSpPr>
                <a:spLocks/>
              </p:cNvSpPr>
              <p:nvPr/>
            </p:nvSpPr>
            <p:spPr bwMode="auto">
              <a:xfrm>
                <a:off x="14184313" y="2320926"/>
                <a:ext cx="36513" cy="49213"/>
              </a:xfrm>
              <a:custGeom>
                <a:avLst/>
                <a:gdLst>
                  <a:gd name="T0" fmla="*/ 10 w 10"/>
                  <a:gd name="T1" fmla="*/ 13 h 13"/>
                  <a:gd name="T2" fmla="*/ 6 w 10"/>
                  <a:gd name="T3" fmla="*/ 12 h 13"/>
                  <a:gd name="T4" fmla="*/ 5 w 10"/>
                  <a:gd name="T5" fmla="*/ 12 h 13"/>
                  <a:gd name="T6" fmla="*/ 0 w 10"/>
                  <a:gd name="T7" fmla="*/ 0 h 13"/>
                  <a:gd name="T8" fmla="*/ 10 w 10"/>
                  <a:gd name="T9" fmla="*/ 0 h 13"/>
                  <a:gd name="T10" fmla="*/ 10 w 10"/>
                  <a:gd name="T11" fmla="*/ 13 h 13"/>
                </a:gdLst>
                <a:ahLst/>
                <a:cxnLst>
                  <a:cxn ang="0">
                    <a:pos x="T0" y="T1"/>
                  </a:cxn>
                  <a:cxn ang="0">
                    <a:pos x="T2" y="T3"/>
                  </a:cxn>
                  <a:cxn ang="0">
                    <a:pos x="T4" y="T5"/>
                  </a:cxn>
                  <a:cxn ang="0">
                    <a:pos x="T6" y="T7"/>
                  </a:cxn>
                  <a:cxn ang="0">
                    <a:pos x="T8" y="T9"/>
                  </a:cxn>
                  <a:cxn ang="0">
                    <a:pos x="T10" y="T11"/>
                  </a:cxn>
                </a:cxnLst>
                <a:rect l="0" t="0" r="r" b="b"/>
                <a:pathLst>
                  <a:path w="10" h="13">
                    <a:moveTo>
                      <a:pt x="10" y="13"/>
                    </a:moveTo>
                    <a:cubicBezTo>
                      <a:pt x="8" y="13"/>
                      <a:pt x="7" y="12"/>
                      <a:pt x="6" y="12"/>
                    </a:cubicBezTo>
                    <a:cubicBezTo>
                      <a:pt x="5" y="12"/>
                      <a:pt x="5" y="12"/>
                      <a:pt x="5" y="12"/>
                    </a:cubicBezTo>
                    <a:cubicBezTo>
                      <a:pt x="3" y="8"/>
                      <a:pt x="1" y="4"/>
                      <a:pt x="0" y="0"/>
                    </a:cubicBezTo>
                    <a:cubicBezTo>
                      <a:pt x="10" y="0"/>
                      <a:pt x="10" y="0"/>
                      <a:pt x="10" y="0"/>
                    </a:cubicBezTo>
                    <a:lnTo>
                      <a:pt x="1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1" name="Freeform 884">
                <a:extLst>
                  <a:ext uri="{FF2B5EF4-FFF2-40B4-BE49-F238E27FC236}">
                    <a16:creationId xmlns:a16="http://schemas.microsoft.com/office/drawing/2014/main" id="{437C82F2-F501-7F1F-CE22-2834096DF1F7}"/>
                  </a:ext>
                </a:extLst>
              </p:cNvPr>
              <p:cNvSpPr>
                <a:spLocks/>
              </p:cNvSpPr>
              <p:nvPr/>
            </p:nvSpPr>
            <p:spPr bwMode="auto">
              <a:xfrm>
                <a:off x="14127163" y="2235200"/>
                <a:ext cx="46038" cy="33338"/>
              </a:xfrm>
              <a:custGeom>
                <a:avLst/>
                <a:gdLst>
                  <a:gd name="T0" fmla="*/ 0 w 12"/>
                  <a:gd name="T1" fmla="*/ 9 h 9"/>
                  <a:gd name="T2" fmla="*/ 2 w 12"/>
                  <a:gd name="T3" fmla="*/ 0 h 9"/>
                  <a:gd name="T4" fmla="*/ 3 w 12"/>
                  <a:gd name="T5" fmla="*/ 0 h 9"/>
                  <a:gd name="T6" fmla="*/ 12 w 12"/>
                  <a:gd name="T7" fmla="*/ 0 h 9"/>
                  <a:gd name="T8" fmla="*/ 11 w 12"/>
                  <a:gd name="T9" fmla="*/ 9 h 9"/>
                  <a:gd name="T10" fmla="*/ 0 w 12"/>
                  <a:gd name="T11" fmla="*/ 9 h 9"/>
                </a:gdLst>
                <a:ahLst/>
                <a:cxnLst>
                  <a:cxn ang="0">
                    <a:pos x="T0" y="T1"/>
                  </a:cxn>
                  <a:cxn ang="0">
                    <a:pos x="T2" y="T3"/>
                  </a:cxn>
                  <a:cxn ang="0">
                    <a:pos x="T4" y="T5"/>
                  </a:cxn>
                  <a:cxn ang="0">
                    <a:pos x="T6" y="T7"/>
                  </a:cxn>
                  <a:cxn ang="0">
                    <a:pos x="T8" y="T9"/>
                  </a:cxn>
                  <a:cxn ang="0">
                    <a:pos x="T10" y="T11"/>
                  </a:cxn>
                </a:cxnLst>
                <a:rect l="0" t="0" r="r" b="b"/>
                <a:pathLst>
                  <a:path w="12" h="9">
                    <a:moveTo>
                      <a:pt x="0" y="9"/>
                    </a:moveTo>
                    <a:cubicBezTo>
                      <a:pt x="1" y="6"/>
                      <a:pt x="2" y="3"/>
                      <a:pt x="2" y="0"/>
                    </a:cubicBezTo>
                    <a:cubicBezTo>
                      <a:pt x="3" y="0"/>
                      <a:pt x="3" y="0"/>
                      <a:pt x="3" y="0"/>
                    </a:cubicBezTo>
                    <a:cubicBezTo>
                      <a:pt x="6" y="0"/>
                      <a:pt x="9" y="0"/>
                      <a:pt x="12" y="0"/>
                    </a:cubicBezTo>
                    <a:cubicBezTo>
                      <a:pt x="12" y="3"/>
                      <a:pt x="11" y="6"/>
                      <a:pt x="11" y="9"/>
                    </a:cubicBez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2" name="Freeform 885">
                <a:extLst>
                  <a:ext uri="{FF2B5EF4-FFF2-40B4-BE49-F238E27FC236}">
                    <a16:creationId xmlns:a16="http://schemas.microsoft.com/office/drawing/2014/main" id="{C1113FDA-A86F-73FA-6ECE-D5DC1D788E23}"/>
                  </a:ext>
                </a:extLst>
              </p:cNvPr>
              <p:cNvSpPr>
                <a:spLocks/>
              </p:cNvSpPr>
              <p:nvPr/>
            </p:nvSpPr>
            <p:spPr bwMode="auto">
              <a:xfrm>
                <a:off x="14281151" y="2235200"/>
                <a:ext cx="41275" cy="33338"/>
              </a:xfrm>
              <a:custGeom>
                <a:avLst/>
                <a:gdLst>
                  <a:gd name="T0" fmla="*/ 1 w 11"/>
                  <a:gd name="T1" fmla="*/ 9 h 9"/>
                  <a:gd name="T2" fmla="*/ 0 w 11"/>
                  <a:gd name="T3" fmla="*/ 0 h 9"/>
                  <a:gd name="T4" fmla="*/ 8 w 11"/>
                  <a:gd name="T5" fmla="*/ 0 h 9"/>
                  <a:gd name="T6" fmla="*/ 9 w 11"/>
                  <a:gd name="T7" fmla="*/ 0 h 9"/>
                  <a:gd name="T8" fmla="*/ 11 w 11"/>
                  <a:gd name="T9" fmla="*/ 9 h 9"/>
                  <a:gd name="T10" fmla="*/ 1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1" y="9"/>
                    </a:moveTo>
                    <a:cubicBezTo>
                      <a:pt x="1" y="6"/>
                      <a:pt x="0" y="3"/>
                      <a:pt x="0" y="0"/>
                    </a:cubicBezTo>
                    <a:cubicBezTo>
                      <a:pt x="3" y="0"/>
                      <a:pt x="6" y="0"/>
                      <a:pt x="8" y="0"/>
                    </a:cubicBezTo>
                    <a:cubicBezTo>
                      <a:pt x="9" y="0"/>
                      <a:pt x="9" y="0"/>
                      <a:pt x="9" y="0"/>
                    </a:cubicBezTo>
                    <a:cubicBezTo>
                      <a:pt x="10" y="3"/>
                      <a:pt x="11" y="6"/>
                      <a:pt x="11" y="9"/>
                    </a:cubicBez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3" name="Freeform 886">
                <a:extLst>
                  <a:ext uri="{FF2B5EF4-FFF2-40B4-BE49-F238E27FC236}">
                    <a16:creationId xmlns:a16="http://schemas.microsoft.com/office/drawing/2014/main" id="{14232D2A-3777-F555-3DBE-2CFF2687CEB0}"/>
                  </a:ext>
                </a:extLst>
              </p:cNvPr>
              <p:cNvSpPr>
                <a:spLocks/>
              </p:cNvSpPr>
              <p:nvPr/>
            </p:nvSpPr>
            <p:spPr bwMode="auto">
              <a:xfrm>
                <a:off x="14187488" y="2178050"/>
                <a:ext cx="33338" cy="46038"/>
              </a:xfrm>
              <a:custGeom>
                <a:avLst/>
                <a:gdLst>
                  <a:gd name="T0" fmla="*/ 9 w 9"/>
                  <a:gd name="T1" fmla="*/ 12 h 12"/>
                  <a:gd name="T2" fmla="*/ 0 w 9"/>
                  <a:gd name="T3" fmla="*/ 12 h 12"/>
                  <a:gd name="T4" fmla="*/ 1 w 9"/>
                  <a:gd name="T5" fmla="*/ 9 h 12"/>
                  <a:gd name="T6" fmla="*/ 4 w 9"/>
                  <a:gd name="T7" fmla="*/ 2 h 12"/>
                  <a:gd name="T8" fmla="*/ 7 w 9"/>
                  <a:gd name="T9" fmla="*/ 0 h 12"/>
                  <a:gd name="T10" fmla="*/ 9 w 9"/>
                  <a:gd name="T11" fmla="*/ 0 h 12"/>
                  <a:gd name="T12" fmla="*/ 9 w 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9" y="12"/>
                    </a:moveTo>
                    <a:cubicBezTo>
                      <a:pt x="0" y="12"/>
                      <a:pt x="0" y="12"/>
                      <a:pt x="0" y="12"/>
                    </a:cubicBezTo>
                    <a:cubicBezTo>
                      <a:pt x="0" y="11"/>
                      <a:pt x="0" y="10"/>
                      <a:pt x="1" y="9"/>
                    </a:cubicBezTo>
                    <a:cubicBezTo>
                      <a:pt x="2" y="6"/>
                      <a:pt x="3" y="4"/>
                      <a:pt x="4" y="2"/>
                    </a:cubicBezTo>
                    <a:cubicBezTo>
                      <a:pt x="5" y="0"/>
                      <a:pt x="6" y="0"/>
                      <a:pt x="7" y="0"/>
                    </a:cubicBezTo>
                    <a:cubicBezTo>
                      <a:pt x="8" y="0"/>
                      <a:pt x="8" y="0"/>
                      <a:pt x="9" y="0"/>
                    </a:cubicBezTo>
                    <a:lnTo>
                      <a:pt x="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4" name="Freeform 887">
                <a:extLst>
                  <a:ext uri="{FF2B5EF4-FFF2-40B4-BE49-F238E27FC236}">
                    <a16:creationId xmlns:a16="http://schemas.microsoft.com/office/drawing/2014/main" id="{A57430F9-C687-6FE7-196A-4B9E599B1003}"/>
                  </a:ext>
                </a:extLst>
              </p:cNvPr>
              <p:cNvSpPr>
                <a:spLocks/>
              </p:cNvSpPr>
              <p:nvPr/>
            </p:nvSpPr>
            <p:spPr bwMode="auto">
              <a:xfrm>
                <a:off x="14231938" y="2320926"/>
                <a:ext cx="34925" cy="49213"/>
              </a:xfrm>
              <a:custGeom>
                <a:avLst/>
                <a:gdLst>
                  <a:gd name="T0" fmla="*/ 0 w 9"/>
                  <a:gd name="T1" fmla="*/ 13 h 13"/>
                  <a:gd name="T2" fmla="*/ 0 w 9"/>
                  <a:gd name="T3" fmla="*/ 0 h 13"/>
                  <a:gd name="T4" fmla="*/ 9 w 9"/>
                  <a:gd name="T5" fmla="*/ 0 h 13"/>
                  <a:gd name="T6" fmla="*/ 5 w 9"/>
                  <a:gd name="T7" fmla="*/ 10 h 13"/>
                  <a:gd name="T8" fmla="*/ 0 w 9"/>
                  <a:gd name="T9" fmla="*/ 13 h 13"/>
                </a:gdLst>
                <a:ahLst/>
                <a:cxnLst>
                  <a:cxn ang="0">
                    <a:pos x="T0" y="T1"/>
                  </a:cxn>
                  <a:cxn ang="0">
                    <a:pos x="T2" y="T3"/>
                  </a:cxn>
                  <a:cxn ang="0">
                    <a:pos x="T4" y="T5"/>
                  </a:cxn>
                  <a:cxn ang="0">
                    <a:pos x="T6" y="T7"/>
                  </a:cxn>
                  <a:cxn ang="0">
                    <a:pos x="T8" y="T9"/>
                  </a:cxn>
                </a:cxnLst>
                <a:rect l="0" t="0" r="r" b="b"/>
                <a:pathLst>
                  <a:path w="9" h="13">
                    <a:moveTo>
                      <a:pt x="0" y="13"/>
                    </a:moveTo>
                    <a:cubicBezTo>
                      <a:pt x="0" y="0"/>
                      <a:pt x="0" y="0"/>
                      <a:pt x="0" y="0"/>
                    </a:cubicBezTo>
                    <a:cubicBezTo>
                      <a:pt x="9" y="0"/>
                      <a:pt x="9" y="0"/>
                      <a:pt x="9" y="0"/>
                    </a:cubicBezTo>
                    <a:cubicBezTo>
                      <a:pt x="8" y="4"/>
                      <a:pt x="7" y="7"/>
                      <a:pt x="5" y="10"/>
                    </a:cubicBezTo>
                    <a:cubicBezTo>
                      <a:pt x="4" y="13"/>
                      <a:pt x="3" y="13"/>
                      <a:pt x="0"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5" name="Freeform 888">
                <a:extLst>
                  <a:ext uri="{FF2B5EF4-FFF2-40B4-BE49-F238E27FC236}">
                    <a16:creationId xmlns:a16="http://schemas.microsoft.com/office/drawing/2014/main" id="{6E26109A-5D4E-A7E1-79E9-BDEC17C87CD9}"/>
                  </a:ext>
                </a:extLst>
              </p:cNvPr>
              <p:cNvSpPr>
                <a:spLocks/>
              </p:cNvSpPr>
              <p:nvPr/>
            </p:nvSpPr>
            <p:spPr bwMode="auto">
              <a:xfrm>
                <a:off x="14143038" y="2182813"/>
                <a:ext cx="47625" cy="41275"/>
              </a:xfrm>
              <a:custGeom>
                <a:avLst/>
                <a:gdLst>
                  <a:gd name="T0" fmla="*/ 13 w 13"/>
                  <a:gd name="T1" fmla="*/ 0 h 11"/>
                  <a:gd name="T2" fmla="*/ 9 w 13"/>
                  <a:gd name="T3" fmla="*/ 10 h 11"/>
                  <a:gd name="T4" fmla="*/ 8 w 13"/>
                  <a:gd name="T5" fmla="*/ 11 h 11"/>
                  <a:gd name="T6" fmla="*/ 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1" y="4"/>
                      <a:pt x="10" y="7"/>
                      <a:pt x="9" y="10"/>
                    </a:cubicBezTo>
                    <a:cubicBezTo>
                      <a:pt x="8" y="11"/>
                      <a:pt x="8" y="11"/>
                      <a:pt x="8" y="11"/>
                    </a:cubicBezTo>
                    <a:cubicBezTo>
                      <a:pt x="6" y="11"/>
                      <a:pt x="3" y="11"/>
                      <a:pt x="0" y="11"/>
                    </a:cubicBezTo>
                    <a:cubicBezTo>
                      <a:pt x="3" y="6"/>
                      <a:pt x="7" y="3"/>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6" name="Freeform 889">
                <a:extLst>
                  <a:ext uri="{FF2B5EF4-FFF2-40B4-BE49-F238E27FC236}">
                    <a16:creationId xmlns:a16="http://schemas.microsoft.com/office/drawing/2014/main" id="{1F65EFA1-AA9B-15BD-A091-B558E38819B4}"/>
                  </a:ext>
                </a:extLst>
              </p:cNvPr>
              <p:cNvSpPr>
                <a:spLocks/>
              </p:cNvSpPr>
              <p:nvPr/>
            </p:nvSpPr>
            <p:spPr bwMode="auto">
              <a:xfrm>
                <a:off x="14262101" y="2320926"/>
                <a:ext cx="46038" cy="41275"/>
              </a:xfrm>
              <a:custGeom>
                <a:avLst/>
                <a:gdLst>
                  <a:gd name="T0" fmla="*/ 0 w 12"/>
                  <a:gd name="T1" fmla="*/ 11 h 11"/>
                  <a:gd name="T2" fmla="*/ 4 w 12"/>
                  <a:gd name="T3" fmla="*/ 1 h 11"/>
                  <a:gd name="T4" fmla="*/ 5 w 12"/>
                  <a:gd name="T5" fmla="*/ 0 h 11"/>
                  <a:gd name="T6" fmla="*/ 12 w 12"/>
                  <a:gd name="T7" fmla="*/ 0 h 11"/>
                  <a:gd name="T8" fmla="*/ 0 w 12"/>
                  <a:gd name="T9" fmla="*/ 11 h 11"/>
                </a:gdLst>
                <a:ahLst/>
                <a:cxnLst>
                  <a:cxn ang="0">
                    <a:pos x="T0" y="T1"/>
                  </a:cxn>
                  <a:cxn ang="0">
                    <a:pos x="T2" y="T3"/>
                  </a:cxn>
                  <a:cxn ang="0">
                    <a:pos x="T4" y="T5"/>
                  </a:cxn>
                  <a:cxn ang="0">
                    <a:pos x="T6" y="T7"/>
                  </a:cxn>
                  <a:cxn ang="0">
                    <a:pos x="T8" y="T9"/>
                  </a:cxn>
                </a:cxnLst>
                <a:rect l="0" t="0" r="r" b="b"/>
                <a:pathLst>
                  <a:path w="12" h="11">
                    <a:moveTo>
                      <a:pt x="0" y="11"/>
                    </a:moveTo>
                    <a:cubicBezTo>
                      <a:pt x="1" y="8"/>
                      <a:pt x="2" y="4"/>
                      <a:pt x="4" y="1"/>
                    </a:cubicBezTo>
                    <a:cubicBezTo>
                      <a:pt x="5" y="0"/>
                      <a:pt x="5" y="0"/>
                      <a:pt x="5" y="0"/>
                    </a:cubicBezTo>
                    <a:cubicBezTo>
                      <a:pt x="7" y="0"/>
                      <a:pt x="10" y="0"/>
                      <a:pt x="12" y="0"/>
                    </a:cubicBezTo>
                    <a:cubicBezTo>
                      <a:pt x="9" y="5"/>
                      <a:pt x="5" y="9"/>
                      <a:pt x="0"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7" name="Freeform 890">
                <a:extLst>
                  <a:ext uri="{FF2B5EF4-FFF2-40B4-BE49-F238E27FC236}">
                    <a16:creationId xmlns:a16="http://schemas.microsoft.com/office/drawing/2014/main" id="{A27378AF-8518-8F8B-5BED-94E49077FD89}"/>
                  </a:ext>
                </a:extLst>
              </p:cNvPr>
              <p:cNvSpPr>
                <a:spLocks/>
              </p:cNvSpPr>
              <p:nvPr/>
            </p:nvSpPr>
            <p:spPr bwMode="auto">
              <a:xfrm>
                <a:off x="14262101" y="2185987"/>
                <a:ext cx="46038" cy="38100"/>
              </a:xfrm>
              <a:custGeom>
                <a:avLst/>
                <a:gdLst>
                  <a:gd name="T0" fmla="*/ 4 w 12"/>
                  <a:gd name="T1" fmla="*/ 10 h 10"/>
                  <a:gd name="T2" fmla="*/ 0 w 12"/>
                  <a:gd name="T3" fmla="*/ 0 h 10"/>
                  <a:gd name="T4" fmla="*/ 12 w 12"/>
                  <a:gd name="T5" fmla="*/ 10 h 10"/>
                  <a:gd name="T6" fmla="*/ 4 w 12"/>
                  <a:gd name="T7" fmla="*/ 10 h 10"/>
                </a:gdLst>
                <a:ahLst/>
                <a:cxnLst>
                  <a:cxn ang="0">
                    <a:pos x="T0" y="T1"/>
                  </a:cxn>
                  <a:cxn ang="0">
                    <a:pos x="T2" y="T3"/>
                  </a:cxn>
                  <a:cxn ang="0">
                    <a:pos x="T4" y="T5"/>
                  </a:cxn>
                  <a:cxn ang="0">
                    <a:pos x="T6" y="T7"/>
                  </a:cxn>
                </a:cxnLst>
                <a:rect l="0" t="0" r="r" b="b"/>
                <a:pathLst>
                  <a:path w="12" h="10">
                    <a:moveTo>
                      <a:pt x="4" y="10"/>
                    </a:moveTo>
                    <a:cubicBezTo>
                      <a:pt x="3" y="6"/>
                      <a:pt x="2" y="3"/>
                      <a:pt x="0" y="0"/>
                    </a:cubicBezTo>
                    <a:cubicBezTo>
                      <a:pt x="5" y="2"/>
                      <a:pt x="9" y="5"/>
                      <a:pt x="12" y="10"/>
                    </a:cubicBez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sp>
            <p:nvSpPr>
              <p:cNvPr id="98" name="Freeform 891">
                <a:extLst>
                  <a:ext uri="{FF2B5EF4-FFF2-40B4-BE49-F238E27FC236}">
                    <a16:creationId xmlns:a16="http://schemas.microsoft.com/office/drawing/2014/main" id="{49C111D0-2904-4F58-3C57-975FF1E1ADB8}"/>
                  </a:ext>
                </a:extLst>
              </p:cNvPr>
              <p:cNvSpPr>
                <a:spLocks/>
              </p:cNvSpPr>
              <p:nvPr/>
            </p:nvSpPr>
            <p:spPr bwMode="auto">
              <a:xfrm>
                <a:off x="14143038" y="2320926"/>
                <a:ext cx="44450" cy="41275"/>
              </a:xfrm>
              <a:custGeom>
                <a:avLst/>
                <a:gdLst>
                  <a:gd name="T0" fmla="*/ 12 w 12"/>
                  <a:gd name="T1" fmla="*/ 11 h 11"/>
                  <a:gd name="T2" fmla="*/ 0 w 12"/>
                  <a:gd name="T3" fmla="*/ 0 h 11"/>
                  <a:gd name="T4" fmla="*/ 8 w 12"/>
                  <a:gd name="T5" fmla="*/ 0 h 11"/>
                  <a:gd name="T6" fmla="*/ 12 w 12"/>
                  <a:gd name="T7" fmla="*/ 11 h 11"/>
                </a:gdLst>
                <a:ahLst/>
                <a:cxnLst>
                  <a:cxn ang="0">
                    <a:pos x="T0" y="T1"/>
                  </a:cxn>
                  <a:cxn ang="0">
                    <a:pos x="T2" y="T3"/>
                  </a:cxn>
                  <a:cxn ang="0">
                    <a:pos x="T4" y="T5"/>
                  </a:cxn>
                  <a:cxn ang="0">
                    <a:pos x="T6" y="T7"/>
                  </a:cxn>
                </a:cxnLst>
                <a:rect l="0" t="0" r="r" b="b"/>
                <a:pathLst>
                  <a:path w="12" h="11">
                    <a:moveTo>
                      <a:pt x="12" y="11"/>
                    </a:moveTo>
                    <a:cubicBezTo>
                      <a:pt x="7" y="9"/>
                      <a:pt x="3" y="5"/>
                      <a:pt x="0" y="0"/>
                    </a:cubicBezTo>
                    <a:cubicBezTo>
                      <a:pt x="8" y="0"/>
                      <a:pt x="8" y="0"/>
                      <a:pt x="8" y="0"/>
                    </a:cubicBezTo>
                    <a:cubicBezTo>
                      <a:pt x="10" y="4"/>
                      <a:pt x="11" y="7"/>
                      <a:pt x="12"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274"/>
                <a:endParaRPr lang="en-GB" sz="1200" kern="0">
                  <a:solidFill>
                    <a:sysClr val="windowText" lastClr="000000"/>
                  </a:solidFill>
                  <a:latin typeface="Verdana" panose="020B0604030504040204" pitchFamily="34" charset="0"/>
                  <a:ea typeface="Verdana" panose="020B0604030504040204" pitchFamily="34" charset="0"/>
                </a:endParaRPr>
              </a:p>
            </p:txBody>
          </p:sp>
        </p:grpSp>
        <p:sp>
          <p:nvSpPr>
            <p:cNvPr id="100" name="TextBox 99">
              <a:extLst>
                <a:ext uri="{FF2B5EF4-FFF2-40B4-BE49-F238E27FC236}">
                  <a16:creationId xmlns:a16="http://schemas.microsoft.com/office/drawing/2014/main" id="{1707DBE5-26F2-BD31-1820-E4BA54E31324}"/>
                </a:ext>
              </a:extLst>
            </p:cNvPr>
            <p:cNvSpPr txBox="1"/>
            <p:nvPr/>
          </p:nvSpPr>
          <p:spPr>
            <a:xfrm>
              <a:off x="8020925" y="2041173"/>
              <a:ext cx="2288714" cy="461665"/>
            </a:xfrm>
            <a:prstGeom prst="rect">
              <a:avLst/>
            </a:prstGeom>
            <a:noFill/>
          </p:spPr>
          <p:txBody>
            <a:bodyPr wrap="square">
              <a:spAutoFit/>
            </a:bodyPr>
            <a:lstStyle/>
            <a:p>
              <a:pPr marL="179071" marR="259079" lvl="0" algn="ctr" defTabSz="914400" eaLnBrk="1" fontAlgn="auto" latinLnBrk="0" hangingPunct="1">
                <a:spcBef>
                  <a:spcPts val="1010"/>
                </a:spcBef>
                <a:spcAft>
                  <a:spcPts val="0"/>
                </a:spcAft>
                <a:buClrTx/>
                <a:buSzTx/>
                <a:tabLst>
                  <a:tab pos="287655" algn="l"/>
                </a:tabLst>
                <a:defRPr/>
              </a:pPr>
              <a:r>
                <a:rPr lang="en-GB" sz="1200" b="1" spc="20" dirty="0">
                  <a:solidFill>
                    <a:srgbClr val="1C0047"/>
                  </a:solidFill>
                  <a:latin typeface="Verdana" panose="020B0604030504040204" pitchFamily="34" charset="0"/>
                  <a:ea typeface="Verdana" panose="020B0604030504040204" pitchFamily="34" charset="0"/>
                  <a:cs typeface="Arial MT"/>
                </a:rPr>
                <a:t>R</a:t>
              </a:r>
              <a:r>
                <a:rPr kumimoji="0" lang="en-GB" sz="1200" b="1" i="0" u="none" strike="noStrike" kern="0" cap="none" spc="20" normalizeH="0" baseline="0" noProof="0" dirty="0" err="1">
                  <a:ln>
                    <a:noFill/>
                  </a:ln>
                  <a:solidFill>
                    <a:srgbClr val="1C0047"/>
                  </a:solidFill>
                  <a:effectLst/>
                  <a:uLnTx/>
                  <a:uFillTx/>
                  <a:latin typeface="Verdana" panose="020B0604030504040204" pitchFamily="34" charset="0"/>
                  <a:ea typeface="Verdana" panose="020B0604030504040204" pitchFamily="34" charset="0"/>
                  <a:cs typeface="Arial MT"/>
                </a:rPr>
                <a:t>egional</a:t>
              </a:r>
              <a:r>
                <a:rPr kumimoji="0" lang="en-GB" sz="1200" b="1" i="0" u="none" strike="noStrike" kern="0" cap="none" spc="20" normalizeH="0" baseline="0" noProof="0" dirty="0">
                  <a:ln>
                    <a:noFill/>
                  </a:ln>
                  <a:solidFill>
                    <a:srgbClr val="1C0047"/>
                  </a:solidFill>
                  <a:effectLst/>
                  <a:uLnTx/>
                  <a:uFillTx/>
                  <a:latin typeface="Verdana" panose="020B0604030504040204" pitchFamily="34" charset="0"/>
                  <a:ea typeface="Verdana" panose="020B0604030504040204" pitchFamily="34" charset="0"/>
                  <a:cs typeface="Arial MT"/>
                </a:rPr>
                <a:t> and local “identities”</a:t>
              </a:r>
            </a:p>
          </p:txBody>
        </p:sp>
      </p:grpSp>
      <p:grpSp>
        <p:nvGrpSpPr>
          <p:cNvPr id="112" name="Group 111">
            <a:extLst>
              <a:ext uri="{FF2B5EF4-FFF2-40B4-BE49-F238E27FC236}">
                <a16:creationId xmlns:a16="http://schemas.microsoft.com/office/drawing/2014/main" id="{A676191D-64B7-A02D-D59C-5050D87BDC91}"/>
              </a:ext>
            </a:extLst>
          </p:cNvPr>
          <p:cNvGrpSpPr/>
          <p:nvPr/>
        </p:nvGrpSpPr>
        <p:grpSpPr>
          <a:xfrm>
            <a:off x="3216399" y="1971093"/>
            <a:ext cx="1989665" cy="1090686"/>
            <a:chOff x="1411930" y="1682234"/>
            <a:chExt cx="1989665" cy="1090686"/>
          </a:xfrm>
        </p:grpSpPr>
        <p:sp>
          <p:nvSpPr>
            <p:cNvPr id="69" name="Freeform 143">
              <a:extLst>
                <a:ext uri="{FF2B5EF4-FFF2-40B4-BE49-F238E27FC236}">
                  <a16:creationId xmlns:a16="http://schemas.microsoft.com/office/drawing/2014/main" id="{AA43A2AC-8314-4214-A355-02B7B367E457}"/>
                </a:ext>
              </a:extLst>
            </p:cNvPr>
            <p:cNvSpPr>
              <a:spLocks noEditPoints="1"/>
            </p:cNvSpPr>
            <p:nvPr/>
          </p:nvSpPr>
          <p:spPr bwMode="auto">
            <a:xfrm>
              <a:off x="2101795" y="1682234"/>
              <a:ext cx="609936" cy="611041"/>
            </a:xfrm>
            <a:custGeom>
              <a:avLst/>
              <a:gdLst>
                <a:gd name="T0" fmla="*/ 692 w 692"/>
                <a:gd name="T1" fmla="*/ 347 h 694"/>
                <a:gd name="T2" fmla="*/ 344 w 692"/>
                <a:gd name="T3" fmla="*/ 693 h 694"/>
                <a:gd name="T4" fmla="*/ 0 w 692"/>
                <a:gd name="T5" fmla="*/ 347 h 694"/>
                <a:gd name="T6" fmla="*/ 348 w 692"/>
                <a:gd name="T7" fmla="*/ 1 h 694"/>
                <a:gd name="T8" fmla="*/ 692 w 692"/>
                <a:gd name="T9" fmla="*/ 347 h 694"/>
                <a:gd name="T10" fmla="*/ 387 w 692"/>
                <a:gd name="T11" fmla="*/ 232 h 694"/>
                <a:gd name="T12" fmla="*/ 417 w 692"/>
                <a:gd name="T13" fmla="*/ 232 h 694"/>
                <a:gd name="T14" fmla="*/ 425 w 692"/>
                <a:gd name="T15" fmla="*/ 240 h 694"/>
                <a:gd name="T16" fmla="*/ 425 w 692"/>
                <a:gd name="T17" fmla="*/ 534 h 694"/>
                <a:gd name="T18" fmla="*/ 432 w 692"/>
                <a:gd name="T19" fmla="*/ 541 h 694"/>
                <a:gd name="T20" fmla="*/ 515 w 692"/>
                <a:gd name="T21" fmla="*/ 541 h 694"/>
                <a:gd name="T22" fmla="*/ 522 w 692"/>
                <a:gd name="T23" fmla="*/ 534 h 694"/>
                <a:gd name="T24" fmla="*/ 522 w 692"/>
                <a:gd name="T25" fmla="*/ 242 h 694"/>
                <a:gd name="T26" fmla="*/ 522 w 692"/>
                <a:gd name="T27" fmla="*/ 237 h 694"/>
                <a:gd name="T28" fmla="*/ 527 w 692"/>
                <a:gd name="T29" fmla="*/ 232 h 694"/>
                <a:gd name="T30" fmla="*/ 541 w 692"/>
                <a:gd name="T31" fmla="*/ 232 h 694"/>
                <a:gd name="T32" fmla="*/ 560 w 692"/>
                <a:gd name="T33" fmla="*/ 232 h 694"/>
                <a:gd name="T34" fmla="*/ 556 w 692"/>
                <a:gd name="T35" fmla="*/ 227 h 694"/>
                <a:gd name="T36" fmla="*/ 478 w 692"/>
                <a:gd name="T37" fmla="*/ 149 h 694"/>
                <a:gd name="T38" fmla="*/ 469 w 692"/>
                <a:gd name="T39" fmla="*/ 149 h 694"/>
                <a:gd name="T40" fmla="*/ 390 w 692"/>
                <a:gd name="T41" fmla="*/ 227 h 694"/>
                <a:gd name="T42" fmla="*/ 387 w 692"/>
                <a:gd name="T43" fmla="*/ 232 h 694"/>
                <a:gd name="T44" fmla="*/ 381 w 692"/>
                <a:gd name="T45" fmla="*/ 407 h 694"/>
                <a:gd name="T46" fmla="*/ 381 w 692"/>
                <a:gd name="T47" fmla="*/ 279 h 694"/>
                <a:gd name="T48" fmla="*/ 375 w 692"/>
                <a:gd name="T49" fmla="*/ 273 h 694"/>
                <a:gd name="T50" fmla="*/ 290 w 692"/>
                <a:gd name="T51" fmla="*/ 273 h 694"/>
                <a:gd name="T52" fmla="*/ 284 w 692"/>
                <a:gd name="T53" fmla="*/ 278 h 694"/>
                <a:gd name="T54" fmla="*/ 284 w 692"/>
                <a:gd name="T55" fmla="*/ 535 h 694"/>
                <a:gd name="T56" fmla="*/ 291 w 692"/>
                <a:gd name="T57" fmla="*/ 541 h 694"/>
                <a:gd name="T58" fmla="*/ 375 w 692"/>
                <a:gd name="T59" fmla="*/ 541 h 694"/>
                <a:gd name="T60" fmla="*/ 381 w 692"/>
                <a:gd name="T61" fmla="*/ 535 h 694"/>
                <a:gd name="T62" fmla="*/ 381 w 692"/>
                <a:gd name="T63" fmla="*/ 407 h 694"/>
                <a:gd name="T64" fmla="*/ 156 w 692"/>
                <a:gd name="T65" fmla="*/ 444 h 694"/>
                <a:gd name="T66" fmla="*/ 156 w 692"/>
                <a:gd name="T67" fmla="*/ 535 h 694"/>
                <a:gd name="T68" fmla="*/ 162 w 692"/>
                <a:gd name="T69" fmla="*/ 541 h 694"/>
                <a:gd name="T70" fmla="*/ 246 w 692"/>
                <a:gd name="T71" fmla="*/ 541 h 694"/>
                <a:gd name="T72" fmla="*/ 253 w 692"/>
                <a:gd name="T73" fmla="*/ 535 h 694"/>
                <a:gd name="T74" fmla="*/ 253 w 692"/>
                <a:gd name="T75" fmla="*/ 353 h 694"/>
                <a:gd name="T76" fmla="*/ 246 w 692"/>
                <a:gd name="T77" fmla="*/ 346 h 694"/>
                <a:gd name="T78" fmla="*/ 162 w 692"/>
                <a:gd name="T79" fmla="*/ 347 h 694"/>
                <a:gd name="T80" fmla="*/ 156 w 692"/>
                <a:gd name="T81" fmla="*/ 353 h 694"/>
                <a:gd name="T82" fmla="*/ 156 w 692"/>
                <a:gd name="T83" fmla="*/ 44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 h="694">
                  <a:moveTo>
                    <a:pt x="692" y="347"/>
                  </a:moveTo>
                  <a:cubicBezTo>
                    <a:pt x="692" y="539"/>
                    <a:pt x="537" y="694"/>
                    <a:pt x="344" y="693"/>
                  </a:cubicBezTo>
                  <a:cubicBezTo>
                    <a:pt x="155" y="692"/>
                    <a:pt x="0" y="539"/>
                    <a:pt x="0" y="347"/>
                  </a:cubicBezTo>
                  <a:cubicBezTo>
                    <a:pt x="0" y="153"/>
                    <a:pt x="157" y="0"/>
                    <a:pt x="348" y="1"/>
                  </a:cubicBezTo>
                  <a:cubicBezTo>
                    <a:pt x="538" y="1"/>
                    <a:pt x="692" y="156"/>
                    <a:pt x="692" y="347"/>
                  </a:cubicBezTo>
                  <a:close/>
                  <a:moveTo>
                    <a:pt x="387" y="232"/>
                  </a:moveTo>
                  <a:cubicBezTo>
                    <a:pt x="397" y="232"/>
                    <a:pt x="407" y="232"/>
                    <a:pt x="417" y="232"/>
                  </a:cubicBezTo>
                  <a:cubicBezTo>
                    <a:pt x="425" y="232"/>
                    <a:pt x="425" y="232"/>
                    <a:pt x="425" y="240"/>
                  </a:cubicBezTo>
                  <a:cubicBezTo>
                    <a:pt x="425" y="338"/>
                    <a:pt x="425" y="436"/>
                    <a:pt x="425" y="534"/>
                  </a:cubicBezTo>
                  <a:cubicBezTo>
                    <a:pt x="425" y="541"/>
                    <a:pt x="425" y="541"/>
                    <a:pt x="432" y="541"/>
                  </a:cubicBezTo>
                  <a:cubicBezTo>
                    <a:pt x="459" y="541"/>
                    <a:pt x="487" y="541"/>
                    <a:pt x="515" y="541"/>
                  </a:cubicBezTo>
                  <a:cubicBezTo>
                    <a:pt x="522" y="541"/>
                    <a:pt x="522" y="541"/>
                    <a:pt x="522" y="534"/>
                  </a:cubicBezTo>
                  <a:cubicBezTo>
                    <a:pt x="522" y="436"/>
                    <a:pt x="522" y="339"/>
                    <a:pt x="522" y="242"/>
                  </a:cubicBezTo>
                  <a:cubicBezTo>
                    <a:pt x="522" y="240"/>
                    <a:pt x="522" y="239"/>
                    <a:pt x="522" y="237"/>
                  </a:cubicBezTo>
                  <a:cubicBezTo>
                    <a:pt x="522" y="233"/>
                    <a:pt x="523" y="232"/>
                    <a:pt x="527" y="232"/>
                  </a:cubicBezTo>
                  <a:cubicBezTo>
                    <a:pt x="532" y="232"/>
                    <a:pt x="537" y="232"/>
                    <a:pt x="541" y="232"/>
                  </a:cubicBezTo>
                  <a:cubicBezTo>
                    <a:pt x="547" y="232"/>
                    <a:pt x="553" y="232"/>
                    <a:pt x="560" y="232"/>
                  </a:cubicBezTo>
                  <a:cubicBezTo>
                    <a:pt x="559" y="229"/>
                    <a:pt x="557" y="228"/>
                    <a:pt x="556" y="227"/>
                  </a:cubicBezTo>
                  <a:cubicBezTo>
                    <a:pt x="530" y="201"/>
                    <a:pt x="504" y="175"/>
                    <a:pt x="478" y="149"/>
                  </a:cubicBezTo>
                  <a:cubicBezTo>
                    <a:pt x="473" y="144"/>
                    <a:pt x="473" y="144"/>
                    <a:pt x="469" y="149"/>
                  </a:cubicBezTo>
                  <a:cubicBezTo>
                    <a:pt x="443" y="175"/>
                    <a:pt x="417" y="201"/>
                    <a:pt x="390" y="227"/>
                  </a:cubicBezTo>
                  <a:cubicBezTo>
                    <a:pt x="389" y="228"/>
                    <a:pt x="388" y="229"/>
                    <a:pt x="387" y="232"/>
                  </a:cubicBezTo>
                  <a:close/>
                  <a:moveTo>
                    <a:pt x="381" y="407"/>
                  </a:moveTo>
                  <a:cubicBezTo>
                    <a:pt x="381" y="364"/>
                    <a:pt x="381" y="321"/>
                    <a:pt x="381" y="279"/>
                  </a:cubicBezTo>
                  <a:cubicBezTo>
                    <a:pt x="381" y="274"/>
                    <a:pt x="380" y="273"/>
                    <a:pt x="375" y="273"/>
                  </a:cubicBezTo>
                  <a:cubicBezTo>
                    <a:pt x="347" y="273"/>
                    <a:pt x="318" y="273"/>
                    <a:pt x="290" y="273"/>
                  </a:cubicBezTo>
                  <a:cubicBezTo>
                    <a:pt x="285" y="273"/>
                    <a:pt x="284" y="274"/>
                    <a:pt x="284" y="278"/>
                  </a:cubicBezTo>
                  <a:cubicBezTo>
                    <a:pt x="284" y="364"/>
                    <a:pt x="284" y="450"/>
                    <a:pt x="284" y="535"/>
                  </a:cubicBezTo>
                  <a:cubicBezTo>
                    <a:pt x="284" y="541"/>
                    <a:pt x="284" y="541"/>
                    <a:pt x="291" y="541"/>
                  </a:cubicBezTo>
                  <a:cubicBezTo>
                    <a:pt x="319" y="541"/>
                    <a:pt x="347" y="541"/>
                    <a:pt x="375" y="541"/>
                  </a:cubicBezTo>
                  <a:cubicBezTo>
                    <a:pt x="381" y="541"/>
                    <a:pt x="381" y="541"/>
                    <a:pt x="381" y="535"/>
                  </a:cubicBezTo>
                  <a:cubicBezTo>
                    <a:pt x="381" y="492"/>
                    <a:pt x="381" y="449"/>
                    <a:pt x="381" y="407"/>
                  </a:cubicBezTo>
                  <a:close/>
                  <a:moveTo>
                    <a:pt x="156" y="444"/>
                  </a:moveTo>
                  <a:cubicBezTo>
                    <a:pt x="156" y="474"/>
                    <a:pt x="156" y="505"/>
                    <a:pt x="156" y="535"/>
                  </a:cubicBezTo>
                  <a:cubicBezTo>
                    <a:pt x="156" y="541"/>
                    <a:pt x="156" y="541"/>
                    <a:pt x="162" y="541"/>
                  </a:cubicBezTo>
                  <a:cubicBezTo>
                    <a:pt x="190" y="541"/>
                    <a:pt x="218" y="541"/>
                    <a:pt x="246" y="541"/>
                  </a:cubicBezTo>
                  <a:cubicBezTo>
                    <a:pt x="251" y="541"/>
                    <a:pt x="253" y="540"/>
                    <a:pt x="253" y="535"/>
                  </a:cubicBezTo>
                  <a:cubicBezTo>
                    <a:pt x="252" y="474"/>
                    <a:pt x="252" y="414"/>
                    <a:pt x="253" y="353"/>
                  </a:cubicBezTo>
                  <a:cubicBezTo>
                    <a:pt x="253" y="348"/>
                    <a:pt x="251" y="346"/>
                    <a:pt x="246" y="346"/>
                  </a:cubicBezTo>
                  <a:cubicBezTo>
                    <a:pt x="218" y="347"/>
                    <a:pt x="190" y="347"/>
                    <a:pt x="162" y="347"/>
                  </a:cubicBezTo>
                  <a:cubicBezTo>
                    <a:pt x="156" y="347"/>
                    <a:pt x="156" y="347"/>
                    <a:pt x="156" y="353"/>
                  </a:cubicBezTo>
                  <a:cubicBezTo>
                    <a:pt x="156" y="383"/>
                    <a:pt x="156" y="414"/>
                    <a:pt x="156" y="444"/>
                  </a:cubicBezTo>
                  <a:close/>
                </a:path>
              </a:pathLst>
            </a:custGeom>
            <a:solidFill>
              <a:srgbClr val="78ABA4"/>
            </a:solidFill>
            <a:ln>
              <a:noFill/>
            </a:ln>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solidFill>
                  <a:srgbClr val="322153"/>
                </a:solidFill>
                <a:latin typeface="Verdana" panose="020B0604030504040204" pitchFamily="34" charset="0"/>
                <a:ea typeface="Verdana" panose="020B0604030504040204" pitchFamily="34" charset="0"/>
              </a:endParaRPr>
            </a:p>
          </p:txBody>
        </p:sp>
        <p:sp>
          <p:nvSpPr>
            <p:cNvPr id="106" name="TextBox 105">
              <a:extLst>
                <a:ext uri="{FF2B5EF4-FFF2-40B4-BE49-F238E27FC236}">
                  <a16:creationId xmlns:a16="http://schemas.microsoft.com/office/drawing/2014/main" id="{5E36A857-CE09-6389-9E0A-84A3C0699203}"/>
                </a:ext>
              </a:extLst>
            </p:cNvPr>
            <p:cNvSpPr txBox="1"/>
            <p:nvPr/>
          </p:nvSpPr>
          <p:spPr>
            <a:xfrm>
              <a:off x="1411930" y="2311255"/>
              <a:ext cx="1989665" cy="461665"/>
            </a:xfrm>
            <a:prstGeom prst="rect">
              <a:avLst/>
            </a:prstGeom>
            <a:noFill/>
          </p:spPr>
          <p:txBody>
            <a:bodyPr wrap="square">
              <a:spAutoFit/>
            </a:bodyPr>
            <a:lstStyle/>
            <a:p>
              <a:pPr marL="179071" marR="259079" lvl="0" algn="ctr" defTabSz="914400" eaLnBrk="1" fontAlgn="auto" latinLnBrk="0" hangingPunct="1">
                <a:spcBef>
                  <a:spcPts val="0"/>
                </a:spcBef>
                <a:spcAft>
                  <a:spcPts val="0"/>
                </a:spcAft>
                <a:buClrTx/>
                <a:buSzTx/>
                <a:tabLst>
                  <a:tab pos="287655" algn="l"/>
                </a:tabLst>
                <a:defRPr/>
              </a:pPr>
              <a:r>
                <a:rPr lang="en-GB" sz="1200" b="1" spc="20">
                  <a:solidFill>
                    <a:srgbClr val="322153"/>
                  </a:solidFill>
                  <a:latin typeface="Verdana" panose="020B0604030504040204" pitchFamily="34" charset="0"/>
                  <a:ea typeface="Verdana" panose="020B0604030504040204" pitchFamily="34" charset="0"/>
                  <a:cs typeface="Arial MT"/>
                </a:rPr>
                <a:t>M</a:t>
              </a:r>
              <a:r>
                <a:rPr kumimoji="0" lang="en-GB" sz="1200" b="1" i="0" u="none" strike="noStrike" kern="0" cap="none" spc="20" normalizeH="0" baseline="0" noProof="0" err="1">
                  <a:ln>
                    <a:noFill/>
                  </a:ln>
                  <a:solidFill>
                    <a:srgbClr val="322153"/>
                  </a:solidFill>
                  <a:effectLst/>
                  <a:uLnTx/>
                  <a:uFillTx/>
                  <a:latin typeface="Verdana" panose="020B0604030504040204" pitchFamily="34" charset="0"/>
                  <a:ea typeface="Verdana" panose="020B0604030504040204" pitchFamily="34" charset="0"/>
                  <a:cs typeface="Arial MT"/>
                </a:rPr>
                <a:t>aturity</a:t>
              </a:r>
              <a:r>
                <a:rPr kumimoji="0" lang="en-GB" sz="1200" b="1" i="0" u="none" strike="noStrike" kern="0" cap="none" spc="20" normalizeH="0" baseline="0" noProof="0">
                  <a:ln>
                    <a:noFill/>
                  </a:ln>
                  <a:solidFill>
                    <a:srgbClr val="322153"/>
                  </a:solidFill>
                  <a:effectLst/>
                  <a:uLnTx/>
                  <a:uFillTx/>
                  <a:latin typeface="Verdana" panose="020B0604030504040204" pitchFamily="34" charset="0"/>
                  <a:ea typeface="Verdana" panose="020B0604030504040204" pitchFamily="34" charset="0"/>
                  <a:cs typeface="Arial MT"/>
                </a:rPr>
                <a:t> level and timings </a:t>
              </a:r>
              <a:endParaRPr kumimoji="0" lang="en-GB" sz="1200" b="1" i="0" u="none" strike="noStrike" kern="0" cap="none" spc="-10" normalizeH="0" baseline="0" noProof="0">
                <a:ln>
                  <a:noFill/>
                </a:ln>
                <a:solidFill>
                  <a:srgbClr val="322153"/>
                </a:solidFill>
                <a:effectLst/>
                <a:uLnTx/>
                <a:uFillTx/>
                <a:latin typeface="Verdana" panose="020B0604030504040204" pitchFamily="34" charset="0"/>
                <a:ea typeface="Verdana" panose="020B0604030504040204" pitchFamily="34" charset="0"/>
                <a:cs typeface="Arial MT"/>
              </a:endParaRPr>
            </a:p>
          </p:txBody>
        </p:sp>
      </p:grpSp>
      <p:grpSp>
        <p:nvGrpSpPr>
          <p:cNvPr id="113" name="Group 112">
            <a:extLst>
              <a:ext uri="{FF2B5EF4-FFF2-40B4-BE49-F238E27FC236}">
                <a16:creationId xmlns:a16="http://schemas.microsoft.com/office/drawing/2014/main" id="{808E4A12-3C46-AF03-754F-90752B56DDD3}"/>
              </a:ext>
            </a:extLst>
          </p:cNvPr>
          <p:cNvGrpSpPr/>
          <p:nvPr/>
        </p:nvGrpSpPr>
        <p:grpSpPr>
          <a:xfrm>
            <a:off x="1299418" y="1865962"/>
            <a:ext cx="2186698" cy="1188790"/>
            <a:chOff x="637062" y="267387"/>
            <a:chExt cx="2186698" cy="1188790"/>
          </a:xfrm>
          <a:solidFill>
            <a:srgbClr val="78ABA4"/>
          </a:solidFill>
        </p:grpSpPr>
        <p:grpSp>
          <p:nvGrpSpPr>
            <p:cNvPr id="59" name="Group 58">
              <a:extLst>
                <a:ext uri="{FF2B5EF4-FFF2-40B4-BE49-F238E27FC236}">
                  <a16:creationId xmlns:a16="http://schemas.microsoft.com/office/drawing/2014/main" id="{024310C4-CF4A-AA5E-4674-62EDF124CE84}"/>
                </a:ext>
              </a:extLst>
            </p:cNvPr>
            <p:cNvGrpSpPr>
              <a:grpSpLocks noChangeAspect="1"/>
            </p:cNvGrpSpPr>
            <p:nvPr/>
          </p:nvGrpSpPr>
          <p:grpSpPr bwMode="auto">
            <a:xfrm>
              <a:off x="1302735" y="267387"/>
              <a:ext cx="764134" cy="764133"/>
              <a:chOff x="2975" y="848"/>
              <a:chExt cx="511" cy="511"/>
            </a:xfrm>
            <a:grpFill/>
          </p:grpSpPr>
          <p:sp>
            <p:nvSpPr>
              <p:cNvPr id="60" name="Freeform 119">
                <a:extLst>
                  <a:ext uri="{FF2B5EF4-FFF2-40B4-BE49-F238E27FC236}">
                    <a16:creationId xmlns:a16="http://schemas.microsoft.com/office/drawing/2014/main" id="{80E8BCDF-324C-6D4A-2B24-364207E0EABE}"/>
                  </a:ext>
                </a:extLst>
              </p:cNvPr>
              <p:cNvSpPr>
                <a:spLocks/>
              </p:cNvSpPr>
              <p:nvPr/>
            </p:nvSpPr>
            <p:spPr bwMode="auto">
              <a:xfrm>
                <a:off x="2975" y="923"/>
                <a:ext cx="507" cy="436"/>
              </a:xfrm>
              <a:custGeom>
                <a:avLst/>
                <a:gdLst>
                  <a:gd name="T0" fmla="*/ 520 w 973"/>
                  <a:gd name="T1" fmla="*/ 128 h 838"/>
                  <a:gd name="T2" fmla="*/ 498 w 973"/>
                  <a:gd name="T3" fmla="*/ 278 h 838"/>
                  <a:gd name="T4" fmla="*/ 459 w 973"/>
                  <a:gd name="T5" fmla="*/ 277 h 838"/>
                  <a:gd name="T6" fmla="*/ 442 w 973"/>
                  <a:gd name="T7" fmla="*/ 125 h 838"/>
                  <a:gd name="T8" fmla="*/ 278 w 973"/>
                  <a:gd name="T9" fmla="*/ 228 h 838"/>
                  <a:gd name="T10" fmla="*/ 257 w 973"/>
                  <a:gd name="T11" fmla="*/ 389 h 838"/>
                  <a:gd name="T12" fmla="*/ 237 w 973"/>
                  <a:gd name="T13" fmla="*/ 229 h 838"/>
                  <a:gd name="T14" fmla="*/ 94 w 973"/>
                  <a:gd name="T15" fmla="*/ 132 h 838"/>
                  <a:gd name="T16" fmla="*/ 77 w 973"/>
                  <a:gd name="T17" fmla="*/ 631 h 838"/>
                  <a:gd name="T18" fmla="*/ 218 w 973"/>
                  <a:gd name="T19" fmla="*/ 730 h 838"/>
                  <a:gd name="T20" fmla="*/ 236 w 973"/>
                  <a:gd name="T21" fmla="*/ 551 h 838"/>
                  <a:gd name="T22" fmla="*/ 278 w 973"/>
                  <a:gd name="T23" fmla="*/ 552 h 838"/>
                  <a:gd name="T24" fmla="*/ 280 w 973"/>
                  <a:gd name="T25" fmla="*/ 731 h 838"/>
                  <a:gd name="T26" fmla="*/ 444 w 973"/>
                  <a:gd name="T27" fmla="*/ 627 h 838"/>
                  <a:gd name="T28" fmla="*/ 459 w 973"/>
                  <a:gd name="T29" fmla="*/ 459 h 838"/>
                  <a:gd name="T30" fmla="*/ 498 w 973"/>
                  <a:gd name="T31" fmla="*/ 459 h 838"/>
                  <a:gd name="T32" fmla="*/ 507 w 973"/>
                  <a:gd name="T33" fmla="*/ 621 h 838"/>
                  <a:gd name="T34" fmla="*/ 684 w 973"/>
                  <a:gd name="T35" fmla="*/ 711 h 838"/>
                  <a:gd name="T36" fmla="*/ 705 w 973"/>
                  <a:gd name="T37" fmla="*/ 530 h 838"/>
                  <a:gd name="T38" fmla="*/ 725 w 973"/>
                  <a:gd name="T39" fmla="*/ 720 h 838"/>
                  <a:gd name="T40" fmla="*/ 874 w 973"/>
                  <a:gd name="T41" fmla="*/ 660 h 838"/>
                  <a:gd name="T42" fmla="*/ 895 w 973"/>
                  <a:gd name="T43" fmla="*/ 349 h 838"/>
                  <a:gd name="T44" fmla="*/ 958 w 973"/>
                  <a:gd name="T45" fmla="*/ 207 h 838"/>
                  <a:gd name="T46" fmla="*/ 972 w 973"/>
                  <a:gd name="T47" fmla="*/ 211 h 838"/>
                  <a:gd name="T48" fmla="*/ 973 w 973"/>
                  <a:gd name="T49" fmla="*/ 663 h 838"/>
                  <a:gd name="T50" fmla="*/ 723 w 973"/>
                  <a:gd name="T51" fmla="*/ 830 h 838"/>
                  <a:gd name="T52" fmla="*/ 499 w 973"/>
                  <a:gd name="T53" fmla="*/ 707 h 838"/>
                  <a:gd name="T54" fmla="*/ 277 w 973"/>
                  <a:gd name="T55" fmla="*/ 829 h 838"/>
                  <a:gd name="T56" fmla="*/ 15 w 973"/>
                  <a:gd name="T57" fmla="*/ 702 h 838"/>
                  <a:gd name="T58" fmla="*/ 0 w 973"/>
                  <a:gd name="T59" fmla="*/ 56 h 838"/>
                  <a:gd name="T60" fmla="*/ 20 w 973"/>
                  <a:gd name="T61" fmla="*/ 7 h 838"/>
                  <a:gd name="T62" fmla="*/ 286 w 973"/>
                  <a:gd name="T63" fmla="*/ 121 h 838"/>
                  <a:gd name="T64" fmla="*/ 499 w 973"/>
                  <a:gd name="T65" fmla="*/ 30 h 838"/>
                  <a:gd name="T66" fmla="*/ 608 w 973"/>
                  <a:gd name="T67" fmla="*/ 101 h 838"/>
                  <a:gd name="T68" fmla="*/ 660 w 973"/>
                  <a:gd name="T69" fmla="*/ 198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3" h="838">
                    <a:moveTo>
                      <a:pt x="660" y="198"/>
                    </a:moveTo>
                    <a:cubicBezTo>
                      <a:pt x="612" y="174"/>
                      <a:pt x="566" y="151"/>
                      <a:pt x="520" y="128"/>
                    </a:cubicBezTo>
                    <a:cubicBezTo>
                      <a:pt x="498" y="117"/>
                      <a:pt x="498" y="117"/>
                      <a:pt x="498" y="142"/>
                    </a:cubicBezTo>
                    <a:cubicBezTo>
                      <a:pt x="498" y="187"/>
                      <a:pt x="498" y="232"/>
                      <a:pt x="498" y="278"/>
                    </a:cubicBezTo>
                    <a:cubicBezTo>
                      <a:pt x="498" y="291"/>
                      <a:pt x="495" y="299"/>
                      <a:pt x="479" y="299"/>
                    </a:cubicBezTo>
                    <a:cubicBezTo>
                      <a:pt x="463" y="299"/>
                      <a:pt x="459" y="292"/>
                      <a:pt x="459" y="277"/>
                    </a:cubicBezTo>
                    <a:cubicBezTo>
                      <a:pt x="460" y="230"/>
                      <a:pt x="459" y="184"/>
                      <a:pt x="460" y="137"/>
                    </a:cubicBezTo>
                    <a:cubicBezTo>
                      <a:pt x="460" y="122"/>
                      <a:pt x="457" y="117"/>
                      <a:pt x="442" y="125"/>
                    </a:cubicBezTo>
                    <a:cubicBezTo>
                      <a:pt x="392" y="152"/>
                      <a:pt x="341" y="178"/>
                      <a:pt x="291" y="203"/>
                    </a:cubicBezTo>
                    <a:cubicBezTo>
                      <a:pt x="280" y="209"/>
                      <a:pt x="278" y="217"/>
                      <a:pt x="278" y="228"/>
                    </a:cubicBezTo>
                    <a:cubicBezTo>
                      <a:pt x="278" y="274"/>
                      <a:pt x="277" y="320"/>
                      <a:pt x="278" y="366"/>
                    </a:cubicBezTo>
                    <a:cubicBezTo>
                      <a:pt x="278" y="381"/>
                      <a:pt x="274" y="389"/>
                      <a:pt x="257" y="389"/>
                    </a:cubicBezTo>
                    <a:cubicBezTo>
                      <a:pt x="239" y="389"/>
                      <a:pt x="236" y="380"/>
                      <a:pt x="236" y="365"/>
                    </a:cubicBezTo>
                    <a:cubicBezTo>
                      <a:pt x="237" y="320"/>
                      <a:pt x="236" y="274"/>
                      <a:pt x="237" y="229"/>
                    </a:cubicBezTo>
                    <a:cubicBezTo>
                      <a:pt x="237" y="215"/>
                      <a:pt x="233" y="206"/>
                      <a:pt x="219" y="199"/>
                    </a:cubicBezTo>
                    <a:cubicBezTo>
                      <a:pt x="177" y="178"/>
                      <a:pt x="136" y="155"/>
                      <a:pt x="94" y="132"/>
                    </a:cubicBezTo>
                    <a:cubicBezTo>
                      <a:pt x="83" y="126"/>
                      <a:pt x="77" y="124"/>
                      <a:pt x="77" y="141"/>
                    </a:cubicBezTo>
                    <a:cubicBezTo>
                      <a:pt x="77" y="305"/>
                      <a:pt x="77" y="468"/>
                      <a:pt x="77" y="631"/>
                    </a:cubicBezTo>
                    <a:cubicBezTo>
                      <a:pt x="77" y="645"/>
                      <a:pt x="82" y="652"/>
                      <a:pt x="93" y="658"/>
                    </a:cubicBezTo>
                    <a:cubicBezTo>
                      <a:pt x="135" y="682"/>
                      <a:pt x="177" y="705"/>
                      <a:pt x="218" y="730"/>
                    </a:cubicBezTo>
                    <a:cubicBezTo>
                      <a:pt x="232" y="738"/>
                      <a:pt x="237" y="738"/>
                      <a:pt x="237" y="719"/>
                    </a:cubicBezTo>
                    <a:cubicBezTo>
                      <a:pt x="236" y="664"/>
                      <a:pt x="237" y="607"/>
                      <a:pt x="236" y="551"/>
                    </a:cubicBezTo>
                    <a:cubicBezTo>
                      <a:pt x="236" y="535"/>
                      <a:pt x="244" y="529"/>
                      <a:pt x="259" y="530"/>
                    </a:cubicBezTo>
                    <a:cubicBezTo>
                      <a:pt x="275" y="530"/>
                      <a:pt x="278" y="538"/>
                      <a:pt x="278" y="552"/>
                    </a:cubicBezTo>
                    <a:cubicBezTo>
                      <a:pt x="277" y="605"/>
                      <a:pt x="278" y="657"/>
                      <a:pt x="278" y="710"/>
                    </a:cubicBezTo>
                    <a:cubicBezTo>
                      <a:pt x="278" y="717"/>
                      <a:pt x="276" y="724"/>
                      <a:pt x="280" y="731"/>
                    </a:cubicBezTo>
                    <a:cubicBezTo>
                      <a:pt x="287" y="733"/>
                      <a:pt x="291" y="727"/>
                      <a:pt x="295" y="724"/>
                    </a:cubicBezTo>
                    <a:cubicBezTo>
                      <a:pt x="345" y="692"/>
                      <a:pt x="394" y="659"/>
                      <a:pt x="444" y="627"/>
                    </a:cubicBezTo>
                    <a:cubicBezTo>
                      <a:pt x="456" y="619"/>
                      <a:pt x="460" y="611"/>
                      <a:pt x="460" y="597"/>
                    </a:cubicBezTo>
                    <a:cubicBezTo>
                      <a:pt x="459" y="551"/>
                      <a:pt x="460" y="505"/>
                      <a:pt x="459" y="459"/>
                    </a:cubicBezTo>
                    <a:cubicBezTo>
                      <a:pt x="459" y="444"/>
                      <a:pt x="463" y="437"/>
                      <a:pt x="479" y="437"/>
                    </a:cubicBezTo>
                    <a:cubicBezTo>
                      <a:pt x="495" y="437"/>
                      <a:pt x="498" y="445"/>
                      <a:pt x="498" y="459"/>
                    </a:cubicBezTo>
                    <a:cubicBezTo>
                      <a:pt x="498" y="505"/>
                      <a:pt x="498" y="552"/>
                      <a:pt x="498" y="599"/>
                    </a:cubicBezTo>
                    <a:cubicBezTo>
                      <a:pt x="498" y="608"/>
                      <a:pt x="498" y="616"/>
                      <a:pt x="507" y="621"/>
                    </a:cubicBezTo>
                    <a:cubicBezTo>
                      <a:pt x="564" y="659"/>
                      <a:pt x="622" y="696"/>
                      <a:pt x="680" y="733"/>
                    </a:cubicBezTo>
                    <a:cubicBezTo>
                      <a:pt x="687" y="726"/>
                      <a:pt x="684" y="718"/>
                      <a:pt x="684" y="711"/>
                    </a:cubicBezTo>
                    <a:cubicBezTo>
                      <a:pt x="684" y="659"/>
                      <a:pt x="684" y="607"/>
                      <a:pt x="684" y="555"/>
                    </a:cubicBezTo>
                    <a:cubicBezTo>
                      <a:pt x="684" y="540"/>
                      <a:pt x="686" y="530"/>
                      <a:pt x="705" y="530"/>
                    </a:cubicBezTo>
                    <a:cubicBezTo>
                      <a:pt x="725" y="530"/>
                      <a:pt x="726" y="541"/>
                      <a:pt x="725" y="556"/>
                    </a:cubicBezTo>
                    <a:cubicBezTo>
                      <a:pt x="725" y="611"/>
                      <a:pt x="726" y="665"/>
                      <a:pt x="725" y="720"/>
                    </a:cubicBezTo>
                    <a:cubicBezTo>
                      <a:pt x="725" y="738"/>
                      <a:pt x="730" y="739"/>
                      <a:pt x="744" y="731"/>
                    </a:cubicBezTo>
                    <a:cubicBezTo>
                      <a:pt x="787" y="707"/>
                      <a:pt x="830" y="683"/>
                      <a:pt x="874" y="660"/>
                    </a:cubicBezTo>
                    <a:cubicBezTo>
                      <a:pt x="890" y="652"/>
                      <a:pt x="896" y="643"/>
                      <a:pt x="896" y="625"/>
                    </a:cubicBezTo>
                    <a:cubicBezTo>
                      <a:pt x="895" y="533"/>
                      <a:pt x="897" y="441"/>
                      <a:pt x="895" y="349"/>
                    </a:cubicBezTo>
                    <a:cubicBezTo>
                      <a:pt x="894" y="315"/>
                      <a:pt x="904" y="285"/>
                      <a:pt x="922" y="257"/>
                    </a:cubicBezTo>
                    <a:cubicBezTo>
                      <a:pt x="933" y="240"/>
                      <a:pt x="946" y="223"/>
                      <a:pt x="958" y="207"/>
                    </a:cubicBezTo>
                    <a:cubicBezTo>
                      <a:pt x="960" y="203"/>
                      <a:pt x="963" y="200"/>
                      <a:pt x="968" y="201"/>
                    </a:cubicBezTo>
                    <a:cubicBezTo>
                      <a:pt x="972" y="202"/>
                      <a:pt x="972" y="207"/>
                      <a:pt x="972" y="211"/>
                    </a:cubicBezTo>
                    <a:cubicBezTo>
                      <a:pt x="972" y="216"/>
                      <a:pt x="972" y="220"/>
                      <a:pt x="972" y="225"/>
                    </a:cubicBezTo>
                    <a:cubicBezTo>
                      <a:pt x="972" y="371"/>
                      <a:pt x="972" y="517"/>
                      <a:pt x="973" y="663"/>
                    </a:cubicBezTo>
                    <a:cubicBezTo>
                      <a:pt x="973" y="685"/>
                      <a:pt x="966" y="697"/>
                      <a:pt x="947" y="707"/>
                    </a:cubicBezTo>
                    <a:cubicBezTo>
                      <a:pt x="872" y="747"/>
                      <a:pt x="797" y="788"/>
                      <a:pt x="723" y="830"/>
                    </a:cubicBezTo>
                    <a:cubicBezTo>
                      <a:pt x="708" y="838"/>
                      <a:pt x="698" y="838"/>
                      <a:pt x="684" y="829"/>
                    </a:cubicBezTo>
                    <a:cubicBezTo>
                      <a:pt x="623" y="788"/>
                      <a:pt x="560" y="748"/>
                      <a:pt x="499" y="707"/>
                    </a:cubicBezTo>
                    <a:cubicBezTo>
                      <a:pt x="483" y="697"/>
                      <a:pt x="473" y="697"/>
                      <a:pt x="458" y="708"/>
                    </a:cubicBezTo>
                    <a:cubicBezTo>
                      <a:pt x="398" y="749"/>
                      <a:pt x="337" y="788"/>
                      <a:pt x="277" y="829"/>
                    </a:cubicBezTo>
                    <a:cubicBezTo>
                      <a:pt x="264" y="837"/>
                      <a:pt x="254" y="838"/>
                      <a:pt x="241" y="830"/>
                    </a:cubicBezTo>
                    <a:cubicBezTo>
                      <a:pt x="166" y="787"/>
                      <a:pt x="91" y="744"/>
                      <a:pt x="15" y="702"/>
                    </a:cubicBezTo>
                    <a:cubicBezTo>
                      <a:pt x="0" y="693"/>
                      <a:pt x="0" y="682"/>
                      <a:pt x="0" y="668"/>
                    </a:cubicBezTo>
                    <a:cubicBezTo>
                      <a:pt x="0" y="464"/>
                      <a:pt x="0" y="260"/>
                      <a:pt x="0" y="56"/>
                    </a:cubicBezTo>
                    <a:cubicBezTo>
                      <a:pt x="0" y="43"/>
                      <a:pt x="0" y="31"/>
                      <a:pt x="0" y="18"/>
                    </a:cubicBezTo>
                    <a:cubicBezTo>
                      <a:pt x="0" y="2"/>
                      <a:pt x="6" y="0"/>
                      <a:pt x="20" y="7"/>
                    </a:cubicBezTo>
                    <a:cubicBezTo>
                      <a:pt x="89" y="45"/>
                      <a:pt x="160" y="81"/>
                      <a:pt x="229" y="119"/>
                    </a:cubicBezTo>
                    <a:cubicBezTo>
                      <a:pt x="249" y="131"/>
                      <a:pt x="265" y="132"/>
                      <a:pt x="286" y="121"/>
                    </a:cubicBezTo>
                    <a:cubicBezTo>
                      <a:pt x="343" y="90"/>
                      <a:pt x="401" y="61"/>
                      <a:pt x="458" y="30"/>
                    </a:cubicBezTo>
                    <a:cubicBezTo>
                      <a:pt x="472" y="23"/>
                      <a:pt x="484" y="22"/>
                      <a:pt x="499" y="30"/>
                    </a:cubicBezTo>
                    <a:cubicBezTo>
                      <a:pt x="527" y="46"/>
                      <a:pt x="557" y="60"/>
                      <a:pt x="586" y="74"/>
                    </a:cubicBezTo>
                    <a:cubicBezTo>
                      <a:pt x="597" y="80"/>
                      <a:pt x="604" y="88"/>
                      <a:pt x="608" y="101"/>
                    </a:cubicBezTo>
                    <a:cubicBezTo>
                      <a:pt x="618" y="129"/>
                      <a:pt x="633" y="153"/>
                      <a:pt x="651" y="177"/>
                    </a:cubicBezTo>
                    <a:cubicBezTo>
                      <a:pt x="655" y="182"/>
                      <a:pt x="660" y="186"/>
                      <a:pt x="66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1" name="Freeform 120">
                <a:extLst>
                  <a:ext uri="{FF2B5EF4-FFF2-40B4-BE49-F238E27FC236}">
                    <a16:creationId xmlns:a16="http://schemas.microsoft.com/office/drawing/2014/main" id="{154F341A-11C9-6627-1765-944877BCE8A2}"/>
                  </a:ext>
                </a:extLst>
              </p:cNvPr>
              <p:cNvSpPr>
                <a:spLocks noEditPoints="1"/>
              </p:cNvSpPr>
              <p:nvPr/>
            </p:nvSpPr>
            <p:spPr bwMode="auto">
              <a:xfrm>
                <a:off x="3313" y="848"/>
                <a:ext cx="173" cy="257"/>
              </a:xfrm>
              <a:custGeom>
                <a:avLst/>
                <a:gdLst>
                  <a:gd name="T0" fmla="*/ 170 w 333"/>
                  <a:gd name="T1" fmla="*/ 494 h 494"/>
                  <a:gd name="T2" fmla="*/ 162 w 333"/>
                  <a:gd name="T3" fmla="*/ 483 h 494"/>
                  <a:gd name="T4" fmla="*/ 66 w 333"/>
                  <a:gd name="T5" fmla="*/ 299 h 494"/>
                  <a:gd name="T6" fmla="*/ 13 w 333"/>
                  <a:gd name="T7" fmla="*/ 193 h 494"/>
                  <a:gd name="T8" fmla="*/ 135 w 333"/>
                  <a:gd name="T9" fmla="*/ 17 h 494"/>
                  <a:gd name="T10" fmla="*/ 317 w 333"/>
                  <a:gd name="T11" fmla="*/ 127 h 494"/>
                  <a:gd name="T12" fmla="*/ 278 w 333"/>
                  <a:gd name="T13" fmla="*/ 285 h 494"/>
                  <a:gd name="T14" fmla="*/ 194 w 333"/>
                  <a:gd name="T15" fmla="*/ 413 h 494"/>
                  <a:gd name="T16" fmla="*/ 170 w 333"/>
                  <a:gd name="T17" fmla="*/ 494 h 494"/>
                  <a:gd name="T18" fmla="*/ 167 w 333"/>
                  <a:gd name="T19" fmla="*/ 217 h 494"/>
                  <a:gd name="T20" fmla="*/ 219 w 333"/>
                  <a:gd name="T21" fmla="*/ 164 h 494"/>
                  <a:gd name="T22" fmla="*/ 166 w 333"/>
                  <a:gd name="T23" fmla="*/ 114 h 494"/>
                  <a:gd name="T24" fmla="*/ 116 w 333"/>
                  <a:gd name="T25" fmla="*/ 167 h 494"/>
                  <a:gd name="T26" fmla="*/ 167 w 333"/>
                  <a:gd name="T27" fmla="*/ 2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494">
                    <a:moveTo>
                      <a:pt x="170" y="494"/>
                    </a:moveTo>
                    <a:cubicBezTo>
                      <a:pt x="162" y="491"/>
                      <a:pt x="162" y="487"/>
                      <a:pt x="162" y="483"/>
                    </a:cubicBezTo>
                    <a:cubicBezTo>
                      <a:pt x="147" y="413"/>
                      <a:pt x="112" y="353"/>
                      <a:pt x="66" y="299"/>
                    </a:cubicBezTo>
                    <a:cubicBezTo>
                      <a:pt x="40" y="268"/>
                      <a:pt x="19" y="234"/>
                      <a:pt x="13" y="193"/>
                    </a:cubicBezTo>
                    <a:cubicBezTo>
                      <a:pt x="0" y="113"/>
                      <a:pt x="54" y="35"/>
                      <a:pt x="135" y="17"/>
                    </a:cubicBezTo>
                    <a:cubicBezTo>
                      <a:pt x="214" y="0"/>
                      <a:pt x="295" y="49"/>
                      <a:pt x="317" y="127"/>
                    </a:cubicBezTo>
                    <a:cubicBezTo>
                      <a:pt x="333" y="187"/>
                      <a:pt x="315" y="238"/>
                      <a:pt x="278" y="285"/>
                    </a:cubicBezTo>
                    <a:cubicBezTo>
                      <a:pt x="246" y="325"/>
                      <a:pt x="214" y="365"/>
                      <a:pt x="194" y="413"/>
                    </a:cubicBezTo>
                    <a:cubicBezTo>
                      <a:pt x="183" y="439"/>
                      <a:pt x="176" y="466"/>
                      <a:pt x="170" y="494"/>
                    </a:cubicBezTo>
                    <a:close/>
                    <a:moveTo>
                      <a:pt x="167" y="217"/>
                    </a:moveTo>
                    <a:cubicBezTo>
                      <a:pt x="197" y="216"/>
                      <a:pt x="219" y="194"/>
                      <a:pt x="219" y="164"/>
                    </a:cubicBezTo>
                    <a:cubicBezTo>
                      <a:pt x="218" y="136"/>
                      <a:pt x="195" y="113"/>
                      <a:pt x="166" y="114"/>
                    </a:cubicBezTo>
                    <a:cubicBezTo>
                      <a:pt x="136" y="115"/>
                      <a:pt x="115" y="137"/>
                      <a:pt x="116" y="167"/>
                    </a:cubicBezTo>
                    <a:cubicBezTo>
                      <a:pt x="117" y="196"/>
                      <a:pt x="139" y="217"/>
                      <a:pt x="167"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2" name="Freeform 121">
                <a:extLst>
                  <a:ext uri="{FF2B5EF4-FFF2-40B4-BE49-F238E27FC236}">
                    <a16:creationId xmlns:a16="http://schemas.microsoft.com/office/drawing/2014/main" id="{79D966B6-422A-E30B-47A7-09D86483352A}"/>
                  </a:ext>
                </a:extLst>
              </p:cNvPr>
              <p:cNvSpPr>
                <a:spLocks/>
              </p:cNvSpPr>
              <p:nvPr/>
            </p:nvSpPr>
            <p:spPr bwMode="auto">
              <a:xfrm>
                <a:off x="3033" y="1123"/>
                <a:ext cx="45" cy="45"/>
              </a:xfrm>
              <a:custGeom>
                <a:avLst/>
                <a:gdLst>
                  <a:gd name="T0" fmla="*/ 85 w 85"/>
                  <a:gd name="T1" fmla="*/ 43 h 87"/>
                  <a:gd name="T2" fmla="*/ 44 w 85"/>
                  <a:gd name="T3" fmla="*/ 86 h 87"/>
                  <a:gd name="T4" fmla="*/ 0 w 85"/>
                  <a:gd name="T5" fmla="*/ 44 h 87"/>
                  <a:gd name="T6" fmla="*/ 41 w 85"/>
                  <a:gd name="T7" fmla="*/ 1 h 87"/>
                  <a:gd name="T8" fmla="*/ 85 w 85"/>
                  <a:gd name="T9" fmla="*/ 43 h 87"/>
                </a:gdLst>
                <a:ahLst/>
                <a:cxnLst>
                  <a:cxn ang="0">
                    <a:pos x="T0" y="T1"/>
                  </a:cxn>
                  <a:cxn ang="0">
                    <a:pos x="T2" y="T3"/>
                  </a:cxn>
                  <a:cxn ang="0">
                    <a:pos x="T4" y="T5"/>
                  </a:cxn>
                  <a:cxn ang="0">
                    <a:pos x="T6" y="T7"/>
                  </a:cxn>
                  <a:cxn ang="0">
                    <a:pos x="T8" y="T9"/>
                  </a:cxn>
                </a:cxnLst>
                <a:rect l="0" t="0" r="r" b="b"/>
                <a:pathLst>
                  <a:path w="85" h="87">
                    <a:moveTo>
                      <a:pt x="85" y="43"/>
                    </a:moveTo>
                    <a:cubicBezTo>
                      <a:pt x="85" y="66"/>
                      <a:pt x="67" y="85"/>
                      <a:pt x="44" y="86"/>
                    </a:cubicBezTo>
                    <a:cubicBezTo>
                      <a:pt x="21" y="87"/>
                      <a:pt x="0" y="67"/>
                      <a:pt x="0" y="44"/>
                    </a:cubicBezTo>
                    <a:cubicBezTo>
                      <a:pt x="0" y="21"/>
                      <a:pt x="19" y="2"/>
                      <a:pt x="41" y="1"/>
                    </a:cubicBezTo>
                    <a:cubicBezTo>
                      <a:pt x="65" y="0"/>
                      <a:pt x="84" y="19"/>
                      <a:pt x="8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3" name="Freeform 122">
                <a:extLst>
                  <a:ext uri="{FF2B5EF4-FFF2-40B4-BE49-F238E27FC236}">
                    <a16:creationId xmlns:a16="http://schemas.microsoft.com/office/drawing/2014/main" id="{BB74E675-BCE6-942F-D96C-C846B52808C4}"/>
                  </a:ext>
                </a:extLst>
              </p:cNvPr>
              <p:cNvSpPr>
                <a:spLocks/>
              </p:cNvSpPr>
              <p:nvPr/>
            </p:nvSpPr>
            <p:spPr bwMode="auto">
              <a:xfrm>
                <a:off x="3378" y="1123"/>
                <a:ext cx="44" cy="45"/>
              </a:xfrm>
              <a:custGeom>
                <a:avLst/>
                <a:gdLst>
                  <a:gd name="T0" fmla="*/ 85 w 85"/>
                  <a:gd name="T1" fmla="*/ 44 h 87"/>
                  <a:gd name="T2" fmla="*/ 41 w 85"/>
                  <a:gd name="T3" fmla="*/ 86 h 87"/>
                  <a:gd name="T4" fmla="*/ 0 w 85"/>
                  <a:gd name="T5" fmla="*/ 43 h 87"/>
                  <a:gd name="T6" fmla="*/ 44 w 85"/>
                  <a:gd name="T7" fmla="*/ 1 h 87"/>
                  <a:gd name="T8" fmla="*/ 85 w 85"/>
                  <a:gd name="T9" fmla="*/ 44 h 87"/>
                </a:gdLst>
                <a:ahLst/>
                <a:cxnLst>
                  <a:cxn ang="0">
                    <a:pos x="T0" y="T1"/>
                  </a:cxn>
                  <a:cxn ang="0">
                    <a:pos x="T2" y="T3"/>
                  </a:cxn>
                  <a:cxn ang="0">
                    <a:pos x="T4" y="T5"/>
                  </a:cxn>
                  <a:cxn ang="0">
                    <a:pos x="T6" y="T7"/>
                  </a:cxn>
                  <a:cxn ang="0">
                    <a:pos x="T8" y="T9"/>
                  </a:cxn>
                </a:cxnLst>
                <a:rect l="0" t="0" r="r" b="b"/>
                <a:pathLst>
                  <a:path w="85" h="87">
                    <a:moveTo>
                      <a:pt x="85" y="44"/>
                    </a:moveTo>
                    <a:cubicBezTo>
                      <a:pt x="84" y="68"/>
                      <a:pt x="65" y="87"/>
                      <a:pt x="41" y="86"/>
                    </a:cubicBezTo>
                    <a:cubicBezTo>
                      <a:pt x="19" y="85"/>
                      <a:pt x="0" y="65"/>
                      <a:pt x="0" y="43"/>
                    </a:cubicBezTo>
                    <a:cubicBezTo>
                      <a:pt x="0" y="19"/>
                      <a:pt x="20" y="0"/>
                      <a:pt x="44" y="1"/>
                    </a:cubicBezTo>
                    <a:cubicBezTo>
                      <a:pt x="66" y="2"/>
                      <a:pt x="85" y="21"/>
                      <a:pt x="8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4" name="Freeform 123">
                <a:extLst>
                  <a:ext uri="{FF2B5EF4-FFF2-40B4-BE49-F238E27FC236}">
                    <a16:creationId xmlns:a16="http://schemas.microsoft.com/office/drawing/2014/main" id="{03D0145B-8769-E473-AD3F-EA7CB44381CE}"/>
                  </a:ext>
                </a:extLst>
              </p:cNvPr>
              <p:cNvSpPr>
                <a:spLocks/>
              </p:cNvSpPr>
              <p:nvPr/>
            </p:nvSpPr>
            <p:spPr bwMode="auto">
              <a:xfrm>
                <a:off x="3315" y="1146"/>
                <a:ext cx="53" cy="32"/>
              </a:xfrm>
              <a:custGeom>
                <a:avLst/>
                <a:gdLst>
                  <a:gd name="T0" fmla="*/ 60 w 103"/>
                  <a:gd name="T1" fmla="*/ 61 h 61"/>
                  <a:gd name="T2" fmla="*/ 41 w 103"/>
                  <a:gd name="T3" fmla="*/ 58 h 61"/>
                  <a:gd name="T4" fmla="*/ 19 w 103"/>
                  <a:gd name="T5" fmla="*/ 13 h 61"/>
                  <a:gd name="T6" fmla="*/ 37 w 103"/>
                  <a:gd name="T7" fmla="*/ 3 h 61"/>
                  <a:gd name="T8" fmla="*/ 61 w 103"/>
                  <a:gd name="T9" fmla="*/ 5 h 61"/>
                  <a:gd name="T10" fmla="*/ 102 w 103"/>
                  <a:gd name="T11" fmla="*/ 41 h 61"/>
                  <a:gd name="T12" fmla="*/ 92 w 103"/>
                  <a:gd name="T13" fmla="*/ 56 h 61"/>
                  <a:gd name="T14" fmla="*/ 60 w 103"/>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1">
                    <a:moveTo>
                      <a:pt x="60" y="61"/>
                    </a:moveTo>
                    <a:cubicBezTo>
                      <a:pt x="53" y="60"/>
                      <a:pt x="47" y="59"/>
                      <a:pt x="41" y="58"/>
                    </a:cubicBezTo>
                    <a:cubicBezTo>
                      <a:pt x="3" y="52"/>
                      <a:pt x="0" y="47"/>
                      <a:pt x="19" y="13"/>
                    </a:cubicBezTo>
                    <a:cubicBezTo>
                      <a:pt x="23" y="5"/>
                      <a:pt x="28" y="0"/>
                      <a:pt x="37" y="3"/>
                    </a:cubicBezTo>
                    <a:cubicBezTo>
                      <a:pt x="45" y="4"/>
                      <a:pt x="53" y="5"/>
                      <a:pt x="61" y="5"/>
                    </a:cubicBezTo>
                    <a:cubicBezTo>
                      <a:pt x="88" y="4"/>
                      <a:pt x="98" y="14"/>
                      <a:pt x="102" y="41"/>
                    </a:cubicBezTo>
                    <a:cubicBezTo>
                      <a:pt x="103" y="50"/>
                      <a:pt x="99" y="54"/>
                      <a:pt x="92" y="56"/>
                    </a:cubicBezTo>
                    <a:cubicBezTo>
                      <a:pt x="81" y="58"/>
                      <a:pt x="70" y="60"/>
                      <a:pt x="6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5" name="Freeform 124">
                <a:extLst>
                  <a:ext uri="{FF2B5EF4-FFF2-40B4-BE49-F238E27FC236}">
                    <a16:creationId xmlns:a16="http://schemas.microsoft.com/office/drawing/2014/main" id="{46A0AE74-562B-3E97-6951-F1D4757FDA7E}"/>
                  </a:ext>
                </a:extLst>
              </p:cNvPr>
              <p:cNvSpPr>
                <a:spLocks/>
              </p:cNvSpPr>
              <p:nvPr/>
            </p:nvSpPr>
            <p:spPr bwMode="auto">
              <a:xfrm>
                <a:off x="3143" y="1114"/>
                <a:ext cx="51" cy="45"/>
              </a:xfrm>
              <a:custGeom>
                <a:avLst/>
                <a:gdLst>
                  <a:gd name="T0" fmla="*/ 98 w 98"/>
                  <a:gd name="T1" fmla="*/ 43 h 87"/>
                  <a:gd name="T2" fmla="*/ 90 w 98"/>
                  <a:gd name="T3" fmla="*/ 53 h 87"/>
                  <a:gd name="T4" fmla="*/ 44 w 98"/>
                  <a:gd name="T5" fmla="*/ 81 h 87"/>
                  <a:gd name="T6" fmla="*/ 21 w 98"/>
                  <a:gd name="T7" fmla="*/ 75 h 87"/>
                  <a:gd name="T8" fmla="*/ 33 w 98"/>
                  <a:gd name="T9" fmla="*/ 24 h 87"/>
                  <a:gd name="T10" fmla="*/ 45 w 98"/>
                  <a:gd name="T11" fmla="*/ 17 h 87"/>
                  <a:gd name="T12" fmla="*/ 97 w 98"/>
                  <a:gd name="T13" fmla="*/ 39 h 87"/>
                  <a:gd name="T14" fmla="*/ 98 w 98"/>
                  <a:gd name="T15" fmla="*/ 43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7">
                    <a:moveTo>
                      <a:pt x="98" y="43"/>
                    </a:moveTo>
                    <a:cubicBezTo>
                      <a:pt x="98" y="49"/>
                      <a:pt x="93" y="51"/>
                      <a:pt x="90" y="53"/>
                    </a:cubicBezTo>
                    <a:cubicBezTo>
                      <a:pt x="74" y="62"/>
                      <a:pt x="59" y="71"/>
                      <a:pt x="44" y="81"/>
                    </a:cubicBezTo>
                    <a:cubicBezTo>
                      <a:pt x="34" y="87"/>
                      <a:pt x="28" y="85"/>
                      <a:pt x="21" y="75"/>
                    </a:cubicBezTo>
                    <a:cubicBezTo>
                      <a:pt x="0" y="44"/>
                      <a:pt x="0" y="44"/>
                      <a:pt x="33" y="24"/>
                    </a:cubicBezTo>
                    <a:cubicBezTo>
                      <a:pt x="37" y="21"/>
                      <a:pt x="41" y="19"/>
                      <a:pt x="45" y="17"/>
                    </a:cubicBezTo>
                    <a:cubicBezTo>
                      <a:pt x="73" y="0"/>
                      <a:pt x="90" y="7"/>
                      <a:pt x="97" y="39"/>
                    </a:cubicBezTo>
                    <a:cubicBezTo>
                      <a:pt x="98" y="41"/>
                      <a:pt x="98" y="42"/>
                      <a:pt x="98"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6" name="Freeform 125">
                <a:extLst>
                  <a:ext uri="{FF2B5EF4-FFF2-40B4-BE49-F238E27FC236}">
                    <a16:creationId xmlns:a16="http://schemas.microsoft.com/office/drawing/2014/main" id="{81486FE5-9590-B929-EBFD-CC4CCE30058D}"/>
                  </a:ext>
                </a:extLst>
              </p:cNvPr>
              <p:cNvSpPr>
                <a:spLocks/>
              </p:cNvSpPr>
              <p:nvPr/>
            </p:nvSpPr>
            <p:spPr bwMode="auto">
              <a:xfrm>
                <a:off x="3261" y="1114"/>
                <a:ext cx="51" cy="45"/>
              </a:xfrm>
              <a:custGeom>
                <a:avLst/>
                <a:gdLst>
                  <a:gd name="T0" fmla="*/ 65 w 98"/>
                  <a:gd name="T1" fmla="*/ 87 h 87"/>
                  <a:gd name="T2" fmla="*/ 4 w 98"/>
                  <a:gd name="T3" fmla="*/ 50 h 87"/>
                  <a:gd name="T4" fmla="*/ 4 w 98"/>
                  <a:gd name="T5" fmla="*/ 37 h 87"/>
                  <a:gd name="T6" fmla="*/ 56 w 98"/>
                  <a:gd name="T7" fmla="*/ 18 h 87"/>
                  <a:gd name="T8" fmla="*/ 69 w 98"/>
                  <a:gd name="T9" fmla="*/ 27 h 87"/>
                  <a:gd name="T10" fmla="*/ 75 w 98"/>
                  <a:gd name="T11" fmla="*/ 82 h 87"/>
                  <a:gd name="T12" fmla="*/ 65 w 98"/>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98" h="87">
                    <a:moveTo>
                      <a:pt x="65" y="87"/>
                    </a:moveTo>
                    <a:cubicBezTo>
                      <a:pt x="45" y="74"/>
                      <a:pt x="24" y="63"/>
                      <a:pt x="4" y="50"/>
                    </a:cubicBezTo>
                    <a:cubicBezTo>
                      <a:pt x="0" y="47"/>
                      <a:pt x="3" y="41"/>
                      <a:pt x="4" y="37"/>
                    </a:cubicBezTo>
                    <a:cubicBezTo>
                      <a:pt x="18" y="2"/>
                      <a:pt x="24" y="0"/>
                      <a:pt x="56" y="18"/>
                    </a:cubicBezTo>
                    <a:cubicBezTo>
                      <a:pt x="60" y="21"/>
                      <a:pt x="65" y="24"/>
                      <a:pt x="69" y="27"/>
                    </a:cubicBezTo>
                    <a:cubicBezTo>
                      <a:pt x="96" y="42"/>
                      <a:pt x="98" y="62"/>
                      <a:pt x="75" y="82"/>
                    </a:cubicBezTo>
                    <a:cubicBezTo>
                      <a:pt x="72" y="84"/>
                      <a:pt x="70" y="86"/>
                      <a:pt x="65"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7" name="Freeform 126">
                <a:extLst>
                  <a:ext uri="{FF2B5EF4-FFF2-40B4-BE49-F238E27FC236}">
                    <a16:creationId xmlns:a16="http://schemas.microsoft.com/office/drawing/2014/main" id="{EA39C8AA-A8F7-E998-DBCE-CE117C064A31}"/>
                  </a:ext>
                </a:extLst>
              </p:cNvPr>
              <p:cNvSpPr>
                <a:spLocks/>
              </p:cNvSpPr>
              <p:nvPr/>
            </p:nvSpPr>
            <p:spPr bwMode="auto">
              <a:xfrm>
                <a:off x="3203" y="1098"/>
                <a:ext cx="52" cy="31"/>
              </a:xfrm>
              <a:custGeom>
                <a:avLst/>
                <a:gdLst>
                  <a:gd name="T0" fmla="*/ 45 w 101"/>
                  <a:gd name="T1" fmla="*/ 1 h 61"/>
                  <a:gd name="T2" fmla="*/ 59 w 101"/>
                  <a:gd name="T3" fmla="*/ 1 h 61"/>
                  <a:gd name="T4" fmla="*/ 85 w 101"/>
                  <a:gd name="T5" fmla="*/ 46 h 61"/>
                  <a:gd name="T6" fmla="*/ 64 w 101"/>
                  <a:gd name="T7" fmla="*/ 58 h 61"/>
                  <a:gd name="T8" fmla="*/ 42 w 101"/>
                  <a:gd name="T9" fmla="*/ 55 h 61"/>
                  <a:gd name="T10" fmla="*/ 1 w 101"/>
                  <a:gd name="T11" fmla="*/ 19 h 61"/>
                  <a:gd name="T12" fmla="*/ 11 w 101"/>
                  <a:gd name="T13" fmla="*/ 5 h 61"/>
                  <a:gd name="T14" fmla="*/ 45 w 101"/>
                  <a:gd name="T15" fmla="*/ 0 h 61"/>
                  <a:gd name="T16" fmla="*/ 45 w 101"/>
                  <a:gd name="T17" fmla="*/ 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61">
                    <a:moveTo>
                      <a:pt x="45" y="1"/>
                    </a:moveTo>
                    <a:cubicBezTo>
                      <a:pt x="50" y="1"/>
                      <a:pt x="54" y="1"/>
                      <a:pt x="59" y="1"/>
                    </a:cubicBezTo>
                    <a:cubicBezTo>
                      <a:pt x="98" y="5"/>
                      <a:pt x="101" y="10"/>
                      <a:pt x="85" y="46"/>
                    </a:cubicBezTo>
                    <a:cubicBezTo>
                      <a:pt x="81" y="57"/>
                      <a:pt x="75" y="61"/>
                      <a:pt x="64" y="58"/>
                    </a:cubicBezTo>
                    <a:cubicBezTo>
                      <a:pt x="57" y="56"/>
                      <a:pt x="50" y="55"/>
                      <a:pt x="42" y="55"/>
                    </a:cubicBezTo>
                    <a:cubicBezTo>
                      <a:pt x="15" y="56"/>
                      <a:pt x="6" y="47"/>
                      <a:pt x="1" y="19"/>
                    </a:cubicBezTo>
                    <a:cubicBezTo>
                      <a:pt x="0" y="10"/>
                      <a:pt x="4" y="7"/>
                      <a:pt x="11" y="5"/>
                    </a:cubicBezTo>
                    <a:cubicBezTo>
                      <a:pt x="22" y="3"/>
                      <a:pt x="34" y="2"/>
                      <a:pt x="45" y="0"/>
                    </a:cubicBezTo>
                    <a:cubicBezTo>
                      <a:pt x="45" y="0"/>
                      <a:pt x="45" y="1"/>
                      <a:pt x="4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sp>
            <p:nvSpPr>
              <p:cNvPr id="68" name="Freeform 127">
                <a:extLst>
                  <a:ext uri="{FF2B5EF4-FFF2-40B4-BE49-F238E27FC236}">
                    <a16:creationId xmlns:a16="http://schemas.microsoft.com/office/drawing/2014/main" id="{A121DAAA-97A3-C67E-4120-E37A991894A9}"/>
                  </a:ext>
                </a:extLst>
              </p:cNvPr>
              <p:cNvSpPr>
                <a:spLocks/>
              </p:cNvSpPr>
              <p:nvPr/>
            </p:nvSpPr>
            <p:spPr bwMode="auto">
              <a:xfrm>
                <a:off x="3087" y="1144"/>
                <a:ext cx="51" cy="33"/>
              </a:xfrm>
              <a:custGeom>
                <a:avLst/>
                <a:gdLst>
                  <a:gd name="T0" fmla="*/ 40 w 98"/>
                  <a:gd name="T1" fmla="*/ 8 h 64"/>
                  <a:gd name="T2" fmla="*/ 53 w 98"/>
                  <a:gd name="T3" fmla="*/ 8 h 64"/>
                  <a:gd name="T4" fmla="*/ 95 w 98"/>
                  <a:gd name="T5" fmla="*/ 39 h 64"/>
                  <a:gd name="T6" fmla="*/ 86 w 98"/>
                  <a:gd name="T7" fmla="*/ 57 h 64"/>
                  <a:gd name="T8" fmla="*/ 13 w 98"/>
                  <a:gd name="T9" fmla="*/ 58 h 64"/>
                  <a:gd name="T10" fmla="*/ 4 w 98"/>
                  <a:gd name="T11" fmla="*/ 39 h 64"/>
                  <a:gd name="T12" fmla="*/ 7 w 98"/>
                  <a:gd name="T13" fmla="*/ 32 h 64"/>
                  <a:gd name="T14" fmla="*/ 40 w 98"/>
                  <a:gd name="T15" fmla="*/ 8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64">
                    <a:moveTo>
                      <a:pt x="40" y="8"/>
                    </a:moveTo>
                    <a:cubicBezTo>
                      <a:pt x="46" y="8"/>
                      <a:pt x="50" y="8"/>
                      <a:pt x="53" y="8"/>
                    </a:cubicBezTo>
                    <a:cubicBezTo>
                      <a:pt x="83" y="7"/>
                      <a:pt x="87" y="10"/>
                      <a:pt x="95" y="39"/>
                    </a:cubicBezTo>
                    <a:cubicBezTo>
                      <a:pt x="98" y="50"/>
                      <a:pt x="95" y="55"/>
                      <a:pt x="86" y="57"/>
                    </a:cubicBezTo>
                    <a:cubicBezTo>
                      <a:pt x="62" y="64"/>
                      <a:pt x="38" y="64"/>
                      <a:pt x="13" y="58"/>
                    </a:cubicBezTo>
                    <a:cubicBezTo>
                      <a:pt x="2" y="56"/>
                      <a:pt x="0" y="49"/>
                      <a:pt x="4" y="39"/>
                    </a:cubicBezTo>
                    <a:cubicBezTo>
                      <a:pt x="5" y="37"/>
                      <a:pt x="7" y="34"/>
                      <a:pt x="7" y="32"/>
                    </a:cubicBezTo>
                    <a:cubicBezTo>
                      <a:pt x="11" y="12"/>
                      <a:pt x="20" y="0"/>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Verdana" panose="020B0604030504040204" pitchFamily="34" charset="0"/>
                  <a:ea typeface="Verdana" panose="020B0604030504040204" pitchFamily="34" charset="0"/>
                </a:endParaRPr>
              </a:p>
            </p:txBody>
          </p:sp>
        </p:grpSp>
        <p:sp>
          <p:nvSpPr>
            <p:cNvPr id="108" name="TextBox 107">
              <a:extLst>
                <a:ext uri="{FF2B5EF4-FFF2-40B4-BE49-F238E27FC236}">
                  <a16:creationId xmlns:a16="http://schemas.microsoft.com/office/drawing/2014/main" id="{5B16A7B5-B2ED-0BBF-7AFB-F8D4F6031107}"/>
                </a:ext>
              </a:extLst>
            </p:cNvPr>
            <p:cNvSpPr txBox="1"/>
            <p:nvPr/>
          </p:nvSpPr>
          <p:spPr>
            <a:xfrm>
              <a:off x="637062" y="994512"/>
              <a:ext cx="2186698" cy="461665"/>
            </a:xfrm>
            <a:prstGeom prst="rect">
              <a:avLst/>
            </a:prstGeom>
            <a:noFill/>
          </p:spPr>
          <p:txBody>
            <a:bodyPr wrap="square">
              <a:spAutoFit/>
            </a:bodyPr>
            <a:lstStyle/>
            <a:p>
              <a:pPr marL="179071" marR="259079" lvl="0" algn="ctr" defTabSz="914400" eaLnBrk="1" fontAlgn="auto" latinLnBrk="0" hangingPunct="1">
                <a:spcBef>
                  <a:spcPts val="0"/>
                </a:spcBef>
                <a:spcAft>
                  <a:spcPts val="0"/>
                </a:spcAft>
                <a:buClrTx/>
                <a:buSzTx/>
                <a:tabLst>
                  <a:tab pos="287655" algn="l"/>
                </a:tabLst>
                <a:defRPr/>
              </a:pPr>
              <a:r>
                <a:rPr kumimoji="0" lang="en-GB" sz="1200" b="1" i="0" u="none" strike="noStrike" kern="0" cap="none" spc="30" normalizeH="0" baseline="0" noProof="0">
                  <a:ln>
                    <a:noFill/>
                  </a:ln>
                  <a:solidFill>
                    <a:srgbClr val="322153"/>
                  </a:solidFill>
                  <a:effectLst/>
                  <a:uLnTx/>
                  <a:uFillTx/>
                  <a:latin typeface="Verdana" panose="020B0604030504040204" pitchFamily="34" charset="0"/>
                  <a:ea typeface="Verdana" panose="020B0604030504040204" pitchFamily="34" charset="0"/>
                  <a:cs typeface="Arial MT"/>
                </a:rPr>
                <a:t>Consolidated vision </a:t>
              </a:r>
            </a:p>
          </p:txBody>
        </p:sp>
      </p:grpSp>
      <p:grpSp>
        <p:nvGrpSpPr>
          <p:cNvPr id="70" name="Group 69">
            <a:extLst>
              <a:ext uri="{FF2B5EF4-FFF2-40B4-BE49-F238E27FC236}">
                <a16:creationId xmlns:a16="http://schemas.microsoft.com/office/drawing/2014/main" id="{3A73D0D5-0898-EEEC-0505-20644878D0E0}"/>
              </a:ext>
            </a:extLst>
          </p:cNvPr>
          <p:cNvGrpSpPr>
            <a:grpSpLocks noChangeAspect="1"/>
          </p:cNvGrpSpPr>
          <p:nvPr/>
        </p:nvGrpSpPr>
        <p:grpSpPr bwMode="auto">
          <a:xfrm>
            <a:off x="5705200" y="2085887"/>
            <a:ext cx="747947" cy="463310"/>
            <a:chOff x="3621" y="566"/>
            <a:chExt cx="1574" cy="975"/>
          </a:xfrm>
          <a:solidFill>
            <a:srgbClr val="78ABA4"/>
          </a:solidFill>
        </p:grpSpPr>
        <p:sp>
          <p:nvSpPr>
            <p:cNvPr id="71" name="Freeform 5">
              <a:extLst>
                <a:ext uri="{FF2B5EF4-FFF2-40B4-BE49-F238E27FC236}">
                  <a16:creationId xmlns:a16="http://schemas.microsoft.com/office/drawing/2014/main" id="{A2B10E93-37BE-C9AE-01C2-1556DEB55B47}"/>
                </a:ext>
              </a:extLst>
            </p:cNvPr>
            <p:cNvSpPr>
              <a:spLocks/>
            </p:cNvSpPr>
            <p:nvPr/>
          </p:nvSpPr>
          <p:spPr bwMode="auto">
            <a:xfrm>
              <a:off x="3863" y="648"/>
              <a:ext cx="965" cy="893"/>
            </a:xfrm>
            <a:custGeom>
              <a:avLst/>
              <a:gdLst>
                <a:gd name="T0" fmla="*/ 857 w 1213"/>
                <a:gd name="T1" fmla="*/ 974 h 1122"/>
                <a:gd name="T2" fmla="*/ 749 w 1213"/>
                <a:gd name="T3" fmla="*/ 1057 h 1122"/>
                <a:gd name="T4" fmla="*/ 681 w 1213"/>
                <a:gd name="T5" fmla="*/ 1028 h 1122"/>
                <a:gd name="T6" fmla="*/ 666 w 1213"/>
                <a:gd name="T7" fmla="*/ 1034 h 1122"/>
                <a:gd name="T8" fmla="*/ 543 w 1213"/>
                <a:gd name="T9" fmla="*/ 1097 h 1122"/>
                <a:gd name="T10" fmla="*/ 418 w 1213"/>
                <a:gd name="T11" fmla="*/ 1018 h 1122"/>
                <a:gd name="T12" fmla="*/ 133 w 1213"/>
                <a:gd name="T13" fmla="*/ 793 h 1122"/>
                <a:gd name="T14" fmla="*/ 14 w 1213"/>
                <a:gd name="T15" fmla="*/ 735 h 1122"/>
                <a:gd name="T16" fmla="*/ 2 w 1213"/>
                <a:gd name="T17" fmla="*/ 714 h 1122"/>
                <a:gd name="T18" fmla="*/ 1 w 1213"/>
                <a:gd name="T19" fmla="*/ 570 h 1122"/>
                <a:gd name="T20" fmla="*/ 2 w 1213"/>
                <a:gd name="T21" fmla="*/ 138 h 1122"/>
                <a:gd name="T22" fmla="*/ 30 w 1213"/>
                <a:gd name="T23" fmla="*/ 109 h 1122"/>
                <a:gd name="T24" fmla="*/ 96 w 1213"/>
                <a:gd name="T25" fmla="*/ 106 h 1122"/>
                <a:gd name="T26" fmla="*/ 125 w 1213"/>
                <a:gd name="T27" fmla="*/ 93 h 1122"/>
                <a:gd name="T28" fmla="*/ 257 w 1213"/>
                <a:gd name="T29" fmla="*/ 11 h 1122"/>
                <a:gd name="T30" fmla="*/ 273 w 1213"/>
                <a:gd name="T31" fmla="*/ 3 h 1122"/>
                <a:gd name="T32" fmla="*/ 295 w 1213"/>
                <a:gd name="T33" fmla="*/ 7 h 1122"/>
                <a:gd name="T34" fmla="*/ 284 w 1213"/>
                <a:gd name="T35" fmla="*/ 22 h 1122"/>
                <a:gd name="T36" fmla="*/ 109 w 1213"/>
                <a:gd name="T37" fmla="*/ 169 h 1122"/>
                <a:gd name="T38" fmla="*/ 94 w 1213"/>
                <a:gd name="T39" fmla="*/ 236 h 1122"/>
                <a:gd name="T40" fmla="*/ 216 w 1213"/>
                <a:gd name="T41" fmla="*/ 347 h 1122"/>
                <a:gd name="T42" fmla="*/ 483 w 1213"/>
                <a:gd name="T43" fmla="*/ 302 h 1122"/>
                <a:gd name="T44" fmla="*/ 617 w 1213"/>
                <a:gd name="T45" fmla="*/ 208 h 1122"/>
                <a:gd name="T46" fmla="*/ 640 w 1213"/>
                <a:gd name="T47" fmla="*/ 196 h 1122"/>
                <a:gd name="T48" fmla="*/ 679 w 1213"/>
                <a:gd name="T49" fmla="*/ 206 h 1122"/>
                <a:gd name="T50" fmla="*/ 917 w 1213"/>
                <a:gd name="T51" fmla="*/ 482 h 1122"/>
                <a:gd name="T52" fmla="*/ 1190 w 1213"/>
                <a:gd name="T53" fmla="*/ 795 h 1122"/>
                <a:gd name="T54" fmla="*/ 1200 w 1213"/>
                <a:gd name="T55" fmla="*/ 875 h 1122"/>
                <a:gd name="T56" fmla="*/ 1147 w 1213"/>
                <a:gd name="T57" fmla="*/ 924 h 1122"/>
                <a:gd name="T58" fmla="*/ 1066 w 1213"/>
                <a:gd name="T59" fmla="*/ 918 h 1122"/>
                <a:gd name="T60" fmla="*/ 1047 w 1213"/>
                <a:gd name="T61" fmla="*/ 912 h 1122"/>
                <a:gd name="T62" fmla="*/ 1032 w 1213"/>
                <a:gd name="T63" fmla="*/ 925 h 1122"/>
                <a:gd name="T64" fmla="*/ 941 w 1213"/>
                <a:gd name="T65" fmla="*/ 1011 h 1122"/>
                <a:gd name="T66" fmla="*/ 887 w 1213"/>
                <a:gd name="T67" fmla="*/ 991 h 1122"/>
                <a:gd name="T68" fmla="*/ 857 w 1213"/>
                <a:gd name="T69" fmla="*/ 974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13" h="1122">
                  <a:moveTo>
                    <a:pt x="857" y="974"/>
                  </a:moveTo>
                  <a:cubicBezTo>
                    <a:pt x="856" y="1043"/>
                    <a:pt x="807" y="1069"/>
                    <a:pt x="749" y="1057"/>
                  </a:cubicBezTo>
                  <a:cubicBezTo>
                    <a:pt x="724" y="1052"/>
                    <a:pt x="701" y="1043"/>
                    <a:pt x="681" y="1028"/>
                  </a:cubicBezTo>
                  <a:cubicBezTo>
                    <a:pt x="673" y="1023"/>
                    <a:pt x="666" y="1019"/>
                    <a:pt x="666" y="1034"/>
                  </a:cubicBezTo>
                  <a:cubicBezTo>
                    <a:pt x="666" y="1083"/>
                    <a:pt x="593" y="1122"/>
                    <a:pt x="543" y="1097"/>
                  </a:cubicBezTo>
                  <a:cubicBezTo>
                    <a:pt x="498" y="1076"/>
                    <a:pt x="458" y="1047"/>
                    <a:pt x="418" y="1018"/>
                  </a:cubicBezTo>
                  <a:cubicBezTo>
                    <a:pt x="320" y="947"/>
                    <a:pt x="227" y="869"/>
                    <a:pt x="133" y="793"/>
                  </a:cubicBezTo>
                  <a:cubicBezTo>
                    <a:pt x="98" y="764"/>
                    <a:pt x="61" y="739"/>
                    <a:pt x="14" y="735"/>
                  </a:cubicBezTo>
                  <a:cubicBezTo>
                    <a:pt x="0" y="734"/>
                    <a:pt x="2" y="723"/>
                    <a:pt x="2" y="714"/>
                  </a:cubicBezTo>
                  <a:cubicBezTo>
                    <a:pt x="1" y="666"/>
                    <a:pt x="1" y="618"/>
                    <a:pt x="1" y="570"/>
                  </a:cubicBezTo>
                  <a:cubicBezTo>
                    <a:pt x="1" y="426"/>
                    <a:pt x="1" y="282"/>
                    <a:pt x="2" y="138"/>
                  </a:cubicBezTo>
                  <a:cubicBezTo>
                    <a:pt x="2" y="110"/>
                    <a:pt x="2" y="110"/>
                    <a:pt x="30" y="109"/>
                  </a:cubicBezTo>
                  <a:cubicBezTo>
                    <a:pt x="52" y="109"/>
                    <a:pt x="74" y="107"/>
                    <a:pt x="96" y="106"/>
                  </a:cubicBezTo>
                  <a:cubicBezTo>
                    <a:pt x="107" y="105"/>
                    <a:pt x="116" y="100"/>
                    <a:pt x="125" y="93"/>
                  </a:cubicBezTo>
                  <a:cubicBezTo>
                    <a:pt x="166" y="61"/>
                    <a:pt x="211" y="34"/>
                    <a:pt x="257" y="11"/>
                  </a:cubicBezTo>
                  <a:cubicBezTo>
                    <a:pt x="262" y="8"/>
                    <a:pt x="268" y="5"/>
                    <a:pt x="273" y="3"/>
                  </a:cubicBezTo>
                  <a:cubicBezTo>
                    <a:pt x="281" y="1"/>
                    <a:pt x="292" y="0"/>
                    <a:pt x="295" y="7"/>
                  </a:cubicBezTo>
                  <a:cubicBezTo>
                    <a:pt x="300" y="16"/>
                    <a:pt x="289" y="18"/>
                    <a:pt x="284" y="22"/>
                  </a:cubicBezTo>
                  <a:cubicBezTo>
                    <a:pt x="222" y="67"/>
                    <a:pt x="163" y="114"/>
                    <a:pt x="109" y="169"/>
                  </a:cubicBezTo>
                  <a:cubicBezTo>
                    <a:pt x="89" y="189"/>
                    <a:pt x="85" y="211"/>
                    <a:pt x="94" y="236"/>
                  </a:cubicBezTo>
                  <a:cubicBezTo>
                    <a:pt x="114" y="296"/>
                    <a:pt x="159" y="329"/>
                    <a:pt x="216" y="347"/>
                  </a:cubicBezTo>
                  <a:cubicBezTo>
                    <a:pt x="312" y="377"/>
                    <a:pt x="400" y="355"/>
                    <a:pt x="483" y="302"/>
                  </a:cubicBezTo>
                  <a:cubicBezTo>
                    <a:pt x="529" y="273"/>
                    <a:pt x="569" y="235"/>
                    <a:pt x="617" y="208"/>
                  </a:cubicBezTo>
                  <a:cubicBezTo>
                    <a:pt x="624" y="203"/>
                    <a:pt x="632" y="199"/>
                    <a:pt x="640" y="196"/>
                  </a:cubicBezTo>
                  <a:cubicBezTo>
                    <a:pt x="655" y="190"/>
                    <a:pt x="668" y="193"/>
                    <a:pt x="679" y="206"/>
                  </a:cubicBezTo>
                  <a:cubicBezTo>
                    <a:pt x="759" y="298"/>
                    <a:pt x="838" y="390"/>
                    <a:pt x="917" y="482"/>
                  </a:cubicBezTo>
                  <a:cubicBezTo>
                    <a:pt x="1008" y="586"/>
                    <a:pt x="1098" y="692"/>
                    <a:pt x="1190" y="795"/>
                  </a:cubicBezTo>
                  <a:cubicBezTo>
                    <a:pt x="1213" y="822"/>
                    <a:pt x="1207" y="848"/>
                    <a:pt x="1200" y="875"/>
                  </a:cubicBezTo>
                  <a:cubicBezTo>
                    <a:pt x="1194" y="902"/>
                    <a:pt x="1174" y="918"/>
                    <a:pt x="1147" y="924"/>
                  </a:cubicBezTo>
                  <a:cubicBezTo>
                    <a:pt x="1119" y="930"/>
                    <a:pt x="1093" y="924"/>
                    <a:pt x="1066" y="918"/>
                  </a:cubicBezTo>
                  <a:cubicBezTo>
                    <a:pt x="1059" y="916"/>
                    <a:pt x="1053" y="914"/>
                    <a:pt x="1047" y="912"/>
                  </a:cubicBezTo>
                  <a:cubicBezTo>
                    <a:pt x="1035" y="909"/>
                    <a:pt x="1030" y="910"/>
                    <a:pt x="1032" y="925"/>
                  </a:cubicBezTo>
                  <a:cubicBezTo>
                    <a:pt x="1040" y="987"/>
                    <a:pt x="1002" y="1022"/>
                    <a:pt x="941" y="1011"/>
                  </a:cubicBezTo>
                  <a:cubicBezTo>
                    <a:pt x="922" y="1008"/>
                    <a:pt x="904" y="1000"/>
                    <a:pt x="887" y="991"/>
                  </a:cubicBezTo>
                  <a:cubicBezTo>
                    <a:pt x="877" y="986"/>
                    <a:pt x="867" y="980"/>
                    <a:pt x="857" y="9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798">
                <a:latin typeface="Verdana" panose="020B0604030504040204" pitchFamily="34" charset="0"/>
                <a:ea typeface="Verdana" panose="020B0604030504040204" pitchFamily="34" charset="0"/>
              </a:endParaRPr>
            </a:p>
          </p:txBody>
        </p:sp>
        <p:sp>
          <p:nvSpPr>
            <p:cNvPr id="72" name="Freeform 6">
              <a:extLst>
                <a:ext uri="{FF2B5EF4-FFF2-40B4-BE49-F238E27FC236}">
                  <a16:creationId xmlns:a16="http://schemas.microsoft.com/office/drawing/2014/main" id="{9566629F-F800-C8D1-6359-C48B33EE23A7}"/>
                </a:ext>
              </a:extLst>
            </p:cNvPr>
            <p:cNvSpPr>
              <a:spLocks/>
            </p:cNvSpPr>
            <p:nvPr/>
          </p:nvSpPr>
          <p:spPr bwMode="auto">
            <a:xfrm>
              <a:off x="3976" y="566"/>
              <a:ext cx="957" cy="718"/>
            </a:xfrm>
            <a:custGeom>
              <a:avLst/>
              <a:gdLst>
                <a:gd name="T0" fmla="*/ 1200 w 1203"/>
                <a:gd name="T1" fmla="*/ 288 h 902"/>
                <a:gd name="T2" fmla="*/ 1201 w 1203"/>
                <a:gd name="T3" fmla="*/ 479 h 902"/>
                <a:gd name="T4" fmla="*/ 1202 w 1203"/>
                <a:gd name="T5" fmla="*/ 686 h 902"/>
                <a:gd name="T6" fmla="*/ 1202 w 1203"/>
                <a:gd name="T7" fmla="*/ 848 h 902"/>
                <a:gd name="T8" fmla="*/ 1176 w 1203"/>
                <a:gd name="T9" fmla="*/ 882 h 902"/>
                <a:gd name="T10" fmla="*/ 1129 w 1203"/>
                <a:gd name="T11" fmla="*/ 898 h 902"/>
                <a:gd name="T12" fmla="*/ 1104 w 1203"/>
                <a:gd name="T13" fmla="*/ 892 h 902"/>
                <a:gd name="T14" fmla="*/ 855 w 1203"/>
                <a:gd name="T15" fmla="*/ 606 h 902"/>
                <a:gd name="T16" fmla="*/ 648 w 1203"/>
                <a:gd name="T17" fmla="*/ 368 h 902"/>
                <a:gd name="T18" fmla="*/ 552 w 1203"/>
                <a:gd name="T19" fmla="*/ 258 h 902"/>
                <a:gd name="T20" fmla="*/ 482 w 1203"/>
                <a:gd name="T21" fmla="*/ 242 h 902"/>
                <a:gd name="T22" fmla="*/ 384 w 1203"/>
                <a:gd name="T23" fmla="*/ 307 h 902"/>
                <a:gd name="T24" fmla="*/ 221 w 1203"/>
                <a:gd name="T25" fmla="*/ 399 h 902"/>
                <a:gd name="T26" fmla="*/ 37 w 1203"/>
                <a:gd name="T27" fmla="*/ 368 h 902"/>
                <a:gd name="T28" fmla="*/ 21 w 1203"/>
                <a:gd name="T29" fmla="*/ 353 h 902"/>
                <a:gd name="T30" fmla="*/ 27 w 1203"/>
                <a:gd name="T31" fmla="*/ 286 h 902"/>
                <a:gd name="T32" fmla="*/ 185 w 1203"/>
                <a:gd name="T33" fmla="*/ 164 h 902"/>
                <a:gd name="T34" fmla="*/ 323 w 1203"/>
                <a:gd name="T35" fmla="*/ 62 h 902"/>
                <a:gd name="T36" fmla="*/ 469 w 1203"/>
                <a:gd name="T37" fmla="*/ 6 h 902"/>
                <a:gd name="T38" fmla="*/ 715 w 1203"/>
                <a:gd name="T39" fmla="*/ 34 h 902"/>
                <a:gd name="T40" fmla="*/ 779 w 1203"/>
                <a:gd name="T41" fmla="*/ 66 h 902"/>
                <a:gd name="T42" fmla="*/ 967 w 1203"/>
                <a:gd name="T43" fmla="*/ 153 h 902"/>
                <a:gd name="T44" fmla="*/ 1180 w 1203"/>
                <a:gd name="T45" fmla="*/ 209 h 902"/>
                <a:gd name="T46" fmla="*/ 1200 w 1203"/>
                <a:gd name="T47" fmla="*/ 234 h 902"/>
                <a:gd name="T48" fmla="*/ 1200 w 1203"/>
                <a:gd name="T49" fmla="*/ 28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3" h="902">
                  <a:moveTo>
                    <a:pt x="1200" y="288"/>
                  </a:moveTo>
                  <a:cubicBezTo>
                    <a:pt x="1200" y="352"/>
                    <a:pt x="1199" y="415"/>
                    <a:pt x="1201" y="479"/>
                  </a:cubicBezTo>
                  <a:cubicBezTo>
                    <a:pt x="1202" y="548"/>
                    <a:pt x="1200" y="617"/>
                    <a:pt x="1202" y="686"/>
                  </a:cubicBezTo>
                  <a:cubicBezTo>
                    <a:pt x="1203" y="740"/>
                    <a:pt x="1200" y="794"/>
                    <a:pt x="1202" y="848"/>
                  </a:cubicBezTo>
                  <a:cubicBezTo>
                    <a:pt x="1203" y="865"/>
                    <a:pt x="1199" y="879"/>
                    <a:pt x="1176" y="882"/>
                  </a:cubicBezTo>
                  <a:cubicBezTo>
                    <a:pt x="1160" y="884"/>
                    <a:pt x="1145" y="892"/>
                    <a:pt x="1129" y="898"/>
                  </a:cubicBezTo>
                  <a:cubicBezTo>
                    <a:pt x="1119" y="902"/>
                    <a:pt x="1112" y="900"/>
                    <a:pt x="1104" y="892"/>
                  </a:cubicBezTo>
                  <a:cubicBezTo>
                    <a:pt x="1022" y="797"/>
                    <a:pt x="938" y="701"/>
                    <a:pt x="855" y="606"/>
                  </a:cubicBezTo>
                  <a:cubicBezTo>
                    <a:pt x="786" y="527"/>
                    <a:pt x="717" y="447"/>
                    <a:pt x="648" y="368"/>
                  </a:cubicBezTo>
                  <a:cubicBezTo>
                    <a:pt x="616" y="332"/>
                    <a:pt x="583" y="295"/>
                    <a:pt x="552" y="258"/>
                  </a:cubicBezTo>
                  <a:cubicBezTo>
                    <a:pt x="529" y="231"/>
                    <a:pt x="514" y="228"/>
                    <a:pt x="482" y="242"/>
                  </a:cubicBezTo>
                  <a:cubicBezTo>
                    <a:pt x="446" y="259"/>
                    <a:pt x="417" y="285"/>
                    <a:pt x="384" y="307"/>
                  </a:cubicBezTo>
                  <a:cubicBezTo>
                    <a:pt x="333" y="343"/>
                    <a:pt x="282" y="380"/>
                    <a:pt x="221" y="399"/>
                  </a:cubicBezTo>
                  <a:cubicBezTo>
                    <a:pt x="155" y="420"/>
                    <a:pt x="93" y="408"/>
                    <a:pt x="37" y="368"/>
                  </a:cubicBezTo>
                  <a:cubicBezTo>
                    <a:pt x="31" y="364"/>
                    <a:pt x="26" y="359"/>
                    <a:pt x="21" y="353"/>
                  </a:cubicBezTo>
                  <a:cubicBezTo>
                    <a:pt x="0" y="329"/>
                    <a:pt x="2" y="306"/>
                    <a:pt x="27" y="286"/>
                  </a:cubicBezTo>
                  <a:cubicBezTo>
                    <a:pt x="78" y="244"/>
                    <a:pt x="131" y="203"/>
                    <a:pt x="185" y="164"/>
                  </a:cubicBezTo>
                  <a:cubicBezTo>
                    <a:pt x="231" y="130"/>
                    <a:pt x="279" y="98"/>
                    <a:pt x="323" y="62"/>
                  </a:cubicBezTo>
                  <a:cubicBezTo>
                    <a:pt x="366" y="25"/>
                    <a:pt x="415" y="9"/>
                    <a:pt x="469" y="6"/>
                  </a:cubicBezTo>
                  <a:cubicBezTo>
                    <a:pt x="553" y="0"/>
                    <a:pt x="635" y="5"/>
                    <a:pt x="715" y="34"/>
                  </a:cubicBezTo>
                  <a:cubicBezTo>
                    <a:pt x="738" y="42"/>
                    <a:pt x="760" y="52"/>
                    <a:pt x="779" y="66"/>
                  </a:cubicBezTo>
                  <a:cubicBezTo>
                    <a:pt x="836" y="109"/>
                    <a:pt x="901" y="131"/>
                    <a:pt x="967" y="153"/>
                  </a:cubicBezTo>
                  <a:cubicBezTo>
                    <a:pt x="1037" y="176"/>
                    <a:pt x="1108" y="193"/>
                    <a:pt x="1180" y="209"/>
                  </a:cubicBezTo>
                  <a:cubicBezTo>
                    <a:pt x="1195" y="212"/>
                    <a:pt x="1201" y="218"/>
                    <a:pt x="1200" y="234"/>
                  </a:cubicBezTo>
                  <a:cubicBezTo>
                    <a:pt x="1200" y="252"/>
                    <a:pt x="1200" y="270"/>
                    <a:pt x="1200" y="2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798">
                <a:latin typeface="Verdana" panose="020B0604030504040204" pitchFamily="34" charset="0"/>
                <a:ea typeface="Verdana" panose="020B0604030504040204" pitchFamily="34" charset="0"/>
              </a:endParaRPr>
            </a:p>
          </p:txBody>
        </p:sp>
        <p:sp>
          <p:nvSpPr>
            <p:cNvPr id="73" name="Freeform 7">
              <a:extLst>
                <a:ext uri="{FF2B5EF4-FFF2-40B4-BE49-F238E27FC236}">
                  <a16:creationId xmlns:a16="http://schemas.microsoft.com/office/drawing/2014/main" id="{3FA141F5-D791-C0E4-3273-9AC158976BF6}"/>
                </a:ext>
              </a:extLst>
            </p:cNvPr>
            <p:cNvSpPr>
              <a:spLocks/>
            </p:cNvSpPr>
            <p:nvPr/>
          </p:nvSpPr>
          <p:spPr bwMode="auto">
            <a:xfrm>
              <a:off x="4974" y="618"/>
              <a:ext cx="221" cy="841"/>
            </a:xfrm>
            <a:custGeom>
              <a:avLst/>
              <a:gdLst>
                <a:gd name="T0" fmla="*/ 278 w 278"/>
                <a:gd name="T1" fmla="*/ 530 h 1057"/>
                <a:gd name="T2" fmla="*/ 278 w 278"/>
                <a:gd name="T3" fmla="*/ 1007 h 1057"/>
                <a:gd name="T4" fmla="*/ 229 w 278"/>
                <a:gd name="T5" fmla="*/ 1057 h 1057"/>
                <a:gd name="T6" fmla="*/ 51 w 278"/>
                <a:gd name="T7" fmla="*/ 1057 h 1057"/>
                <a:gd name="T8" fmla="*/ 0 w 278"/>
                <a:gd name="T9" fmla="*/ 1006 h 1057"/>
                <a:gd name="T10" fmla="*/ 0 w 278"/>
                <a:gd name="T11" fmla="*/ 159 h 1057"/>
                <a:gd name="T12" fmla="*/ 0 w 278"/>
                <a:gd name="T13" fmla="*/ 49 h 1057"/>
                <a:gd name="T14" fmla="*/ 49 w 278"/>
                <a:gd name="T15" fmla="*/ 0 h 1057"/>
                <a:gd name="T16" fmla="*/ 233 w 278"/>
                <a:gd name="T17" fmla="*/ 0 h 1057"/>
                <a:gd name="T18" fmla="*/ 278 w 278"/>
                <a:gd name="T19" fmla="*/ 46 h 1057"/>
                <a:gd name="T20" fmla="*/ 278 w 278"/>
                <a:gd name="T21" fmla="*/ 5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1057">
                  <a:moveTo>
                    <a:pt x="278" y="530"/>
                  </a:moveTo>
                  <a:cubicBezTo>
                    <a:pt x="278" y="689"/>
                    <a:pt x="278" y="848"/>
                    <a:pt x="278" y="1007"/>
                  </a:cubicBezTo>
                  <a:cubicBezTo>
                    <a:pt x="278" y="1044"/>
                    <a:pt x="265" y="1057"/>
                    <a:pt x="229" y="1057"/>
                  </a:cubicBezTo>
                  <a:cubicBezTo>
                    <a:pt x="170" y="1057"/>
                    <a:pt x="110" y="1057"/>
                    <a:pt x="51" y="1057"/>
                  </a:cubicBezTo>
                  <a:cubicBezTo>
                    <a:pt x="13" y="1056"/>
                    <a:pt x="0" y="1043"/>
                    <a:pt x="0" y="1006"/>
                  </a:cubicBezTo>
                  <a:cubicBezTo>
                    <a:pt x="0" y="724"/>
                    <a:pt x="0" y="441"/>
                    <a:pt x="0" y="159"/>
                  </a:cubicBezTo>
                  <a:cubicBezTo>
                    <a:pt x="0" y="122"/>
                    <a:pt x="0" y="85"/>
                    <a:pt x="0" y="49"/>
                  </a:cubicBezTo>
                  <a:cubicBezTo>
                    <a:pt x="1" y="14"/>
                    <a:pt x="14" y="1"/>
                    <a:pt x="49" y="0"/>
                  </a:cubicBezTo>
                  <a:cubicBezTo>
                    <a:pt x="111" y="0"/>
                    <a:pt x="172" y="0"/>
                    <a:pt x="233" y="0"/>
                  </a:cubicBezTo>
                  <a:cubicBezTo>
                    <a:pt x="265" y="0"/>
                    <a:pt x="278" y="14"/>
                    <a:pt x="278" y="46"/>
                  </a:cubicBezTo>
                  <a:cubicBezTo>
                    <a:pt x="278" y="207"/>
                    <a:pt x="278" y="368"/>
                    <a:pt x="278" y="5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798">
                <a:latin typeface="Verdana" panose="020B0604030504040204" pitchFamily="34" charset="0"/>
                <a:ea typeface="Verdana" panose="020B0604030504040204" pitchFamily="34" charset="0"/>
              </a:endParaRPr>
            </a:p>
          </p:txBody>
        </p:sp>
        <p:sp>
          <p:nvSpPr>
            <p:cNvPr id="74" name="Freeform 8">
              <a:extLst>
                <a:ext uri="{FF2B5EF4-FFF2-40B4-BE49-F238E27FC236}">
                  <a16:creationId xmlns:a16="http://schemas.microsoft.com/office/drawing/2014/main" id="{ED829C1E-F2A2-C0DC-D2DE-A9BB40716645}"/>
                </a:ext>
              </a:extLst>
            </p:cNvPr>
            <p:cNvSpPr>
              <a:spLocks/>
            </p:cNvSpPr>
            <p:nvPr/>
          </p:nvSpPr>
          <p:spPr bwMode="auto">
            <a:xfrm>
              <a:off x="3621" y="591"/>
              <a:ext cx="220" cy="841"/>
            </a:xfrm>
            <a:custGeom>
              <a:avLst/>
              <a:gdLst>
                <a:gd name="T0" fmla="*/ 0 w 276"/>
                <a:gd name="T1" fmla="*/ 529 h 1057"/>
                <a:gd name="T2" fmla="*/ 0 w 276"/>
                <a:gd name="T3" fmla="*/ 53 h 1057"/>
                <a:gd name="T4" fmla="*/ 52 w 276"/>
                <a:gd name="T5" fmla="*/ 1 h 1057"/>
                <a:gd name="T6" fmla="*/ 222 w 276"/>
                <a:gd name="T7" fmla="*/ 1 h 1057"/>
                <a:gd name="T8" fmla="*/ 276 w 276"/>
                <a:gd name="T9" fmla="*/ 55 h 1057"/>
                <a:gd name="T10" fmla="*/ 276 w 276"/>
                <a:gd name="T11" fmla="*/ 1002 h 1057"/>
                <a:gd name="T12" fmla="*/ 222 w 276"/>
                <a:gd name="T13" fmla="*/ 1056 h 1057"/>
                <a:gd name="T14" fmla="*/ 46 w 276"/>
                <a:gd name="T15" fmla="*/ 1056 h 1057"/>
                <a:gd name="T16" fmla="*/ 0 w 276"/>
                <a:gd name="T17" fmla="*/ 1008 h 1057"/>
                <a:gd name="T18" fmla="*/ 0 w 276"/>
                <a:gd name="T19" fmla="*/ 52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1057">
                  <a:moveTo>
                    <a:pt x="0" y="529"/>
                  </a:moveTo>
                  <a:cubicBezTo>
                    <a:pt x="0" y="370"/>
                    <a:pt x="0" y="212"/>
                    <a:pt x="0" y="53"/>
                  </a:cubicBezTo>
                  <a:cubicBezTo>
                    <a:pt x="0" y="13"/>
                    <a:pt x="11" y="1"/>
                    <a:pt x="52" y="1"/>
                  </a:cubicBezTo>
                  <a:cubicBezTo>
                    <a:pt x="108" y="0"/>
                    <a:pt x="165" y="0"/>
                    <a:pt x="222" y="1"/>
                  </a:cubicBezTo>
                  <a:cubicBezTo>
                    <a:pt x="263" y="1"/>
                    <a:pt x="276" y="14"/>
                    <a:pt x="276" y="55"/>
                  </a:cubicBezTo>
                  <a:cubicBezTo>
                    <a:pt x="276" y="370"/>
                    <a:pt x="276" y="686"/>
                    <a:pt x="276" y="1002"/>
                  </a:cubicBezTo>
                  <a:cubicBezTo>
                    <a:pt x="276" y="1043"/>
                    <a:pt x="263" y="1056"/>
                    <a:pt x="222" y="1056"/>
                  </a:cubicBezTo>
                  <a:cubicBezTo>
                    <a:pt x="164" y="1057"/>
                    <a:pt x="105" y="1057"/>
                    <a:pt x="46" y="1056"/>
                  </a:cubicBezTo>
                  <a:cubicBezTo>
                    <a:pt x="13" y="1056"/>
                    <a:pt x="0" y="1043"/>
                    <a:pt x="0" y="1008"/>
                  </a:cubicBezTo>
                  <a:cubicBezTo>
                    <a:pt x="0" y="849"/>
                    <a:pt x="0" y="689"/>
                    <a:pt x="0" y="5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798">
                <a:latin typeface="Verdana" panose="020B0604030504040204" pitchFamily="34" charset="0"/>
                <a:ea typeface="Verdana" panose="020B0604030504040204" pitchFamily="34" charset="0"/>
              </a:endParaRPr>
            </a:p>
          </p:txBody>
        </p:sp>
      </p:grpSp>
      <p:sp>
        <p:nvSpPr>
          <p:cNvPr id="104" name="TextBox 103">
            <a:extLst>
              <a:ext uri="{FF2B5EF4-FFF2-40B4-BE49-F238E27FC236}">
                <a16:creationId xmlns:a16="http://schemas.microsoft.com/office/drawing/2014/main" id="{A7C7B606-748B-354E-FBB9-8A5951313163}"/>
              </a:ext>
            </a:extLst>
          </p:cNvPr>
          <p:cNvSpPr txBox="1"/>
          <p:nvPr/>
        </p:nvSpPr>
        <p:spPr>
          <a:xfrm>
            <a:off x="4873210" y="2592543"/>
            <a:ext cx="2411928" cy="276999"/>
          </a:xfrm>
          <a:prstGeom prst="rect">
            <a:avLst/>
          </a:prstGeom>
          <a:noFill/>
        </p:spPr>
        <p:txBody>
          <a:bodyPr wrap="square">
            <a:spAutoFit/>
          </a:bodyPr>
          <a:lstStyle/>
          <a:p>
            <a:pPr algn="ctr"/>
            <a:r>
              <a:rPr kumimoji="0" lang="en-GB" sz="1200" b="1" i="0" u="none" strike="noStrike" kern="0" cap="none" spc="0" normalizeH="0" baseline="0" noProof="0" dirty="0">
                <a:ln>
                  <a:noFill/>
                </a:ln>
                <a:solidFill>
                  <a:srgbClr val="1C0047"/>
                </a:solidFill>
                <a:effectLst/>
                <a:uLnTx/>
                <a:uFillTx/>
                <a:latin typeface="Verdana" panose="020B0604030504040204" pitchFamily="34" charset="0"/>
                <a:ea typeface="Verdana" panose="020B0604030504040204" pitchFamily="34" charset="0"/>
                <a:cs typeface="Arial MT"/>
              </a:rPr>
              <a:t>Market pull</a:t>
            </a:r>
            <a:endParaRPr lang="en-GB" sz="1200" b="1" dirty="0">
              <a:solidFill>
                <a:srgbClr val="1C0047"/>
              </a:solidFill>
              <a:latin typeface="Verdana" panose="020B0604030504040204" pitchFamily="34" charset="0"/>
              <a:ea typeface="Verdana" panose="020B0604030504040204" pitchFamily="34" charset="0"/>
            </a:endParaRPr>
          </a:p>
        </p:txBody>
      </p:sp>
      <p:cxnSp>
        <p:nvCxnSpPr>
          <p:cNvPr id="122" name="Straight Connector 121">
            <a:extLst>
              <a:ext uri="{FF2B5EF4-FFF2-40B4-BE49-F238E27FC236}">
                <a16:creationId xmlns:a16="http://schemas.microsoft.com/office/drawing/2014/main" id="{7E361A95-17E5-EA31-EB60-4E8D8F0866B1}"/>
              </a:ext>
            </a:extLst>
          </p:cNvPr>
          <p:cNvCxnSpPr/>
          <p:nvPr/>
        </p:nvCxnSpPr>
        <p:spPr>
          <a:xfrm flipV="1">
            <a:off x="923817" y="3230563"/>
            <a:ext cx="9144000" cy="28273"/>
          </a:xfrm>
          <a:prstGeom prst="line">
            <a:avLst/>
          </a:prstGeom>
          <a:ln w="12700">
            <a:solidFill>
              <a:srgbClr val="1C0047"/>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961BAF3-842D-738D-A81A-67821B33290F}"/>
              </a:ext>
            </a:extLst>
          </p:cNvPr>
          <p:cNvCxnSpPr>
            <a:cxnSpLocks/>
          </p:cNvCxnSpPr>
          <p:nvPr/>
        </p:nvCxnSpPr>
        <p:spPr>
          <a:xfrm flipV="1">
            <a:off x="923817" y="1682113"/>
            <a:ext cx="8926123" cy="26915"/>
          </a:xfrm>
          <a:prstGeom prst="line">
            <a:avLst/>
          </a:prstGeom>
          <a:ln w="12700">
            <a:solidFill>
              <a:srgbClr val="1C0047"/>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96828D-6D06-58EE-70BB-EB24CEB1F4E4}"/>
              </a:ext>
            </a:extLst>
          </p:cNvPr>
          <p:cNvSpPr txBox="1"/>
          <p:nvPr/>
        </p:nvSpPr>
        <p:spPr>
          <a:xfrm rot="16200000">
            <a:off x="189332" y="2276572"/>
            <a:ext cx="1569756" cy="408623"/>
          </a:xfrm>
          <a:prstGeom prst="roundRect">
            <a:avLst/>
          </a:prstGeom>
          <a:solidFill>
            <a:srgbClr val="F0F1F3"/>
          </a:solidFill>
        </p:spPr>
        <p:txBody>
          <a:bodyPr wrap="square" rtlCol="0">
            <a:spAutoFit/>
          </a:bodyPr>
          <a:lstStyle/>
          <a:p>
            <a:pPr algn="ctr"/>
            <a:r>
              <a:rPr lang="en-US">
                <a:solidFill>
                  <a:srgbClr val="4BACC6"/>
                </a:solidFill>
                <a:latin typeface="Verdana" panose="020B0604030504040204" pitchFamily="34" charset="0"/>
                <a:ea typeface="Verdana" panose="020B0604030504040204" pitchFamily="34" charset="0"/>
              </a:rPr>
              <a:t>Challenges</a:t>
            </a:r>
            <a:endParaRPr lang="en-GB">
              <a:solidFill>
                <a:srgbClr val="4BACC6"/>
              </a:solidFill>
              <a:latin typeface="Verdana" panose="020B0604030504040204" pitchFamily="34" charset="0"/>
              <a:ea typeface="Verdana" panose="020B0604030504040204" pitchFamily="34" charset="0"/>
            </a:endParaRPr>
          </a:p>
        </p:txBody>
      </p:sp>
      <p:sp>
        <p:nvSpPr>
          <p:cNvPr id="4" name="object 2">
            <a:extLst>
              <a:ext uri="{FF2B5EF4-FFF2-40B4-BE49-F238E27FC236}">
                <a16:creationId xmlns:a16="http://schemas.microsoft.com/office/drawing/2014/main" id="{C39A8979-76EF-6E4B-3614-9CBAA4B2EB00}"/>
              </a:ext>
            </a:extLst>
          </p:cNvPr>
          <p:cNvSpPr txBox="1">
            <a:spLocks/>
          </p:cNvSpPr>
          <p:nvPr/>
        </p:nvSpPr>
        <p:spPr>
          <a:xfrm>
            <a:off x="743693" y="645961"/>
            <a:ext cx="8572569" cy="382156"/>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US" sz="2400" spc="-335">
                <a:solidFill>
                  <a:srgbClr val="4BACC6"/>
                </a:solidFill>
                <a:latin typeface="Verdana" panose="020B0604030504040204" pitchFamily="34" charset="0"/>
                <a:ea typeface="Verdana" panose="020B0604030504040204" pitchFamily="34" charset="0"/>
              </a:rPr>
              <a:t>2</a:t>
            </a:r>
            <a:r>
              <a:rPr lang="en-US" sz="2400" spc="-30">
                <a:latin typeface="Verdana" panose="020B0604030504040204" pitchFamily="34" charset="0"/>
                <a:ea typeface="Verdana" panose="020B0604030504040204" pitchFamily="34" charset="0"/>
              </a:rPr>
              <a:t> </a:t>
            </a:r>
            <a:r>
              <a:rPr lang="en-US" sz="2400">
                <a:solidFill>
                  <a:srgbClr val="DD9476"/>
                </a:solidFill>
                <a:latin typeface="Verdana" panose="020B0604030504040204" pitchFamily="34" charset="0"/>
                <a:ea typeface="Verdana" panose="020B0604030504040204" pitchFamily="34" charset="0"/>
                <a:cs typeface="Cambria"/>
              </a:rPr>
              <a:t>/</a:t>
            </a:r>
            <a:r>
              <a:rPr lang="en-US" sz="2400" spc="110">
                <a:solidFill>
                  <a:srgbClr val="DD9476"/>
                </a:solidFill>
                <a:latin typeface="Verdana" panose="020B0604030504040204" pitchFamily="34" charset="0"/>
                <a:ea typeface="Verdana" panose="020B0604030504040204" pitchFamily="34" charset="0"/>
                <a:cs typeface="Cambria"/>
              </a:rPr>
              <a:t> </a:t>
            </a:r>
            <a:r>
              <a:rPr lang="en-US" sz="2400" spc="114">
                <a:solidFill>
                  <a:srgbClr val="4BACC6"/>
                </a:solidFill>
                <a:latin typeface="Verdana" panose="020B0604030504040204" pitchFamily="34" charset="0"/>
                <a:ea typeface="Verdana" panose="020B0604030504040204" pitchFamily="34" charset="0"/>
              </a:rPr>
              <a:t>CAM Identity provides direction</a:t>
            </a:r>
          </a:p>
        </p:txBody>
      </p:sp>
      <p:sp>
        <p:nvSpPr>
          <p:cNvPr id="12" name="object 17">
            <a:extLst>
              <a:ext uri="{FF2B5EF4-FFF2-40B4-BE49-F238E27FC236}">
                <a16:creationId xmlns:a16="http://schemas.microsoft.com/office/drawing/2014/main" id="{C7B22735-2F4F-0955-B80E-645328D6315B}"/>
              </a:ext>
            </a:extLst>
          </p:cNvPr>
          <p:cNvSpPr txBox="1"/>
          <p:nvPr/>
        </p:nvSpPr>
        <p:spPr>
          <a:xfrm flipH="1">
            <a:off x="774700" y="3703380"/>
            <a:ext cx="9144000" cy="354707"/>
          </a:xfrm>
          <a:prstGeom prst="roundRect">
            <a:avLst/>
          </a:prstGeom>
          <a:solidFill>
            <a:srgbClr val="78ABA4"/>
          </a:solidFill>
        </p:spPr>
        <p:txBody>
          <a:bodyPr vert="horz" wrap="square" lIns="0" tIns="12700" rIns="0" bIns="0" rtlCol="0">
            <a:spAutoFit/>
          </a:bodyPr>
          <a:lstStyle/>
          <a:p>
            <a:pPr algn="ctr">
              <a:spcBef>
                <a:spcPts val="100"/>
              </a:spcBef>
            </a:pPr>
            <a:r>
              <a:rPr lang="en-GB" sz="2000" b="1" spc="-30">
                <a:solidFill>
                  <a:srgbClr val="FFFFFF"/>
                </a:solidFill>
                <a:latin typeface="Verdana" panose="020B0604030504040204" pitchFamily="34" charset="0"/>
                <a:ea typeface="Verdana" panose="020B0604030504040204" pitchFamily="34" charset="0"/>
                <a:cs typeface="Arial Black"/>
              </a:rPr>
              <a:t>Opportunities</a:t>
            </a:r>
            <a:endParaRPr sz="2000" b="1">
              <a:latin typeface="Verdana" panose="020B0604030504040204" pitchFamily="34" charset="0"/>
              <a:ea typeface="Verdana" panose="020B0604030504040204" pitchFamily="34" charset="0"/>
              <a:cs typeface="Arial Black"/>
            </a:endParaRPr>
          </a:p>
        </p:txBody>
      </p:sp>
      <p:sp>
        <p:nvSpPr>
          <p:cNvPr id="18" name="TextBox 17">
            <a:extLst>
              <a:ext uri="{FF2B5EF4-FFF2-40B4-BE49-F238E27FC236}">
                <a16:creationId xmlns:a16="http://schemas.microsoft.com/office/drawing/2014/main" id="{192E4150-4E25-347B-625A-9AB4E04970D0}"/>
              </a:ext>
            </a:extLst>
          </p:cNvPr>
          <p:cNvSpPr txBox="1"/>
          <p:nvPr/>
        </p:nvSpPr>
        <p:spPr>
          <a:xfrm>
            <a:off x="774701" y="4172582"/>
            <a:ext cx="9144000" cy="1895594"/>
          </a:xfrm>
          <a:prstGeom prst="roundRect">
            <a:avLst>
              <a:gd name="adj" fmla="val 2690"/>
            </a:avLst>
          </a:prstGeom>
          <a:solidFill>
            <a:srgbClr val="F0F1F3"/>
          </a:solidFill>
        </p:spPr>
        <p:txBody>
          <a:bodyPr wrap="square" rtlCol="0">
            <a:spAutoFit/>
          </a:bodyPr>
          <a:lstStyle/>
          <a:p>
            <a:pPr marL="285750" indent="-285750">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Strong UK sector messaging at national and international level</a:t>
            </a:r>
          </a:p>
          <a:p>
            <a:pPr marL="285750" indent="-285750">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Clear priorities on focus areas of development</a:t>
            </a:r>
          </a:p>
          <a:p>
            <a:pPr marL="285750" indent="-285750">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Identity around cluster of developments e.g. passenger services, in a region </a:t>
            </a:r>
          </a:p>
          <a:p>
            <a:pPr marL="285750" indent="-285750">
              <a:spcAft>
                <a:spcPts val="600"/>
              </a:spcAft>
              <a:buFont typeface="Arial" panose="020B0604020202020204" pitchFamily="34" charset="0"/>
              <a:buChar char="•"/>
            </a:pPr>
            <a:r>
              <a:rPr lang="en-US" sz="1600" dirty="0">
                <a:latin typeface="Verdana" panose="020B0604030504040204" pitchFamily="34" charset="0"/>
                <a:ea typeface="Verdana" panose="020B0604030504040204" pitchFamily="34" charset="0"/>
              </a:rPr>
              <a:t>Increased collaboration through early engagement with demand side (“market pull”) </a:t>
            </a:r>
          </a:p>
          <a:p>
            <a:pPr marL="285750" indent="-285750">
              <a:spcAft>
                <a:spcPts val="600"/>
              </a:spcAft>
              <a:buFont typeface="Arial" panose="020B0604020202020204" pitchFamily="34" charset="0"/>
              <a:buChar char="•"/>
            </a:pPr>
            <a:endParaRPr lang="en-GB"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9624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19697" y="438610"/>
            <a:ext cx="3159125" cy="140970"/>
          </a:xfrm>
          <a:prstGeom prst="rect">
            <a:avLst/>
          </a:prstGeom>
        </p:spPr>
        <p:txBody>
          <a:bodyPr vert="horz" wrap="square" lIns="0" tIns="13335" rIns="0" bIns="0" rtlCol="0">
            <a:spAutoFit/>
          </a:bodyPr>
          <a:lstStyle/>
          <a:p>
            <a:pPr marL="12700">
              <a:lnSpc>
                <a:spcPct val="100000"/>
              </a:lnSpc>
              <a:spcBef>
                <a:spcPts val="105"/>
              </a:spcBef>
            </a:pPr>
            <a:r>
              <a:rPr sz="1125" baseline="3703">
                <a:solidFill>
                  <a:srgbClr val="1C0047"/>
                </a:solidFill>
                <a:latin typeface="Lucida Sans Unicode"/>
                <a:cs typeface="Lucida Sans Unicode"/>
              </a:rPr>
              <a:t>Scaling</a:t>
            </a:r>
            <a:r>
              <a:rPr sz="1125" spc="22" baseline="3703">
                <a:solidFill>
                  <a:srgbClr val="1C0047"/>
                </a:solidFill>
                <a:latin typeface="Lucida Sans Unicode"/>
                <a:cs typeface="Lucida Sans Unicode"/>
              </a:rPr>
              <a:t> </a:t>
            </a:r>
            <a:r>
              <a:rPr sz="1125" baseline="3703">
                <a:solidFill>
                  <a:srgbClr val="1C0047"/>
                </a:solidFill>
                <a:latin typeface="Lucida Sans Unicode"/>
                <a:cs typeface="Lucida Sans Unicode"/>
              </a:rPr>
              <a:t>up</a:t>
            </a:r>
            <a:r>
              <a:rPr sz="1125" spc="30" baseline="3703">
                <a:solidFill>
                  <a:srgbClr val="1C0047"/>
                </a:solidFill>
                <a:latin typeface="Lucida Sans Unicode"/>
                <a:cs typeface="Lucida Sans Unicode"/>
              </a:rPr>
              <a:t> </a:t>
            </a:r>
            <a:r>
              <a:rPr sz="1125" baseline="3703">
                <a:solidFill>
                  <a:srgbClr val="1C0047"/>
                </a:solidFill>
                <a:latin typeface="Lucida Sans Unicode"/>
                <a:cs typeface="Lucida Sans Unicode"/>
              </a:rPr>
              <a:t>by</a:t>
            </a:r>
            <a:r>
              <a:rPr sz="1125" spc="30" baseline="3703">
                <a:solidFill>
                  <a:srgbClr val="1C0047"/>
                </a:solidFill>
                <a:latin typeface="Lucida Sans Unicode"/>
                <a:cs typeface="Lucida Sans Unicode"/>
              </a:rPr>
              <a:t> </a:t>
            </a:r>
            <a:r>
              <a:rPr sz="1125" spc="-37" baseline="3703">
                <a:solidFill>
                  <a:srgbClr val="1C0047"/>
                </a:solidFill>
                <a:latin typeface="Lucida Sans Unicode"/>
                <a:cs typeface="Lucida Sans Unicode"/>
              </a:rPr>
              <a:t>2035:</a:t>
            </a:r>
            <a:r>
              <a:rPr sz="1125" spc="22" baseline="3703">
                <a:solidFill>
                  <a:srgbClr val="1C0047"/>
                </a:solidFill>
                <a:latin typeface="Lucida Sans Unicode"/>
                <a:cs typeface="Lucida Sans Unicode"/>
              </a:rPr>
              <a:t> </a:t>
            </a:r>
            <a:r>
              <a:rPr sz="1125" baseline="3703">
                <a:solidFill>
                  <a:srgbClr val="1C0047"/>
                </a:solidFill>
                <a:latin typeface="Lucida Sans Unicode"/>
                <a:cs typeface="Lucida Sans Unicode"/>
              </a:rPr>
              <a:t>Oppor</a:t>
            </a:r>
            <a:r>
              <a:rPr sz="750">
                <a:solidFill>
                  <a:srgbClr val="1C0047"/>
                </a:solidFill>
                <a:latin typeface="Lucida Sans Unicode"/>
                <a:cs typeface="Lucida Sans Unicode"/>
              </a:rPr>
              <a:t>tunities</a:t>
            </a:r>
            <a:r>
              <a:rPr sz="750" spc="20">
                <a:solidFill>
                  <a:srgbClr val="1C0047"/>
                </a:solidFill>
                <a:latin typeface="Lucida Sans Unicode"/>
                <a:cs typeface="Lucida Sans Unicode"/>
              </a:rPr>
              <a:t> </a:t>
            </a:r>
            <a:r>
              <a:rPr sz="750">
                <a:solidFill>
                  <a:srgbClr val="1C0047"/>
                </a:solidFill>
                <a:latin typeface="Lucida Sans Unicode"/>
                <a:cs typeface="Lucida Sans Unicode"/>
              </a:rPr>
              <a:t>for</a:t>
            </a:r>
            <a:r>
              <a:rPr sz="750" spc="20">
                <a:solidFill>
                  <a:srgbClr val="1C0047"/>
                </a:solidFill>
                <a:latin typeface="Lucida Sans Unicode"/>
                <a:cs typeface="Lucida Sans Unicode"/>
              </a:rPr>
              <a:t> </a:t>
            </a:r>
            <a:r>
              <a:rPr sz="750">
                <a:solidFill>
                  <a:srgbClr val="1C0047"/>
                </a:solidFill>
                <a:latin typeface="Lucida Sans Unicode"/>
                <a:cs typeface="Lucida Sans Unicode"/>
              </a:rPr>
              <a:t>the</a:t>
            </a:r>
            <a:r>
              <a:rPr sz="750" spc="20">
                <a:solidFill>
                  <a:srgbClr val="1C0047"/>
                </a:solidFill>
                <a:latin typeface="Lucida Sans Unicode"/>
                <a:cs typeface="Lucida Sans Unicode"/>
              </a:rPr>
              <a:t> </a:t>
            </a:r>
            <a:r>
              <a:rPr sz="750" spc="50">
                <a:solidFill>
                  <a:srgbClr val="1C0047"/>
                </a:solidFill>
                <a:latin typeface="Lucida Sans Unicode"/>
                <a:cs typeface="Lucida Sans Unicode"/>
              </a:rPr>
              <a:t>UK</a:t>
            </a:r>
            <a:r>
              <a:rPr sz="750" spc="15">
                <a:solidFill>
                  <a:srgbClr val="1C0047"/>
                </a:solidFill>
                <a:latin typeface="Lucida Sans Unicode"/>
                <a:cs typeface="Lucida Sans Unicode"/>
              </a:rPr>
              <a:t> </a:t>
            </a:r>
            <a:r>
              <a:rPr sz="750" spc="50">
                <a:solidFill>
                  <a:srgbClr val="1C0047"/>
                </a:solidFill>
                <a:latin typeface="Lucida Sans Unicode"/>
                <a:cs typeface="Lucida Sans Unicode"/>
              </a:rPr>
              <a:t>CAM</a:t>
            </a:r>
            <a:r>
              <a:rPr sz="750" spc="20">
                <a:solidFill>
                  <a:srgbClr val="1C0047"/>
                </a:solidFill>
                <a:latin typeface="Lucida Sans Unicode"/>
                <a:cs typeface="Lucida Sans Unicode"/>
              </a:rPr>
              <a:t> </a:t>
            </a:r>
            <a:r>
              <a:rPr sz="750">
                <a:solidFill>
                  <a:srgbClr val="1C0047"/>
                </a:solidFill>
                <a:latin typeface="Lucida Sans Unicode"/>
                <a:cs typeface="Lucida Sans Unicode"/>
              </a:rPr>
              <a:t>sector</a:t>
            </a:r>
            <a:r>
              <a:rPr sz="750" spc="20">
                <a:solidFill>
                  <a:srgbClr val="1C0047"/>
                </a:solidFill>
                <a:latin typeface="Lucida Sans Unicode"/>
                <a:cs typeface="Lucida Sans Unicode"/>
              </a:rPr>
              <a:t> </a:t>
            </a:r>
            <a:r>
              <a:rPr sz="750">
                <a:solidFill>
                  <a:srgbClr val="00B4C9"/>
                </a:solidFill>
                <a:latin typeface="Lucida Sans Unicode"/>
                <a:cs typeface="Lucida Sans Unicode"/>
              </a:rPr>
              <a:t>/</a:t>
            </a:r>
            <a:r>
              <a:rPr sz="750" spc="20">
                <a:solidFill>
                  <a:srgbClr val="00B4C9"/>
                </a:solidFill>
                <a:latin typeface="Lucida Sans Unicode"/>
                <a:cs typeface="Lucida Sans Unicode"/>
              </a:rPr>
              <a:t> </a:t>
            </a:r>
            <a:r>
              <a:rPr sz="750" spc="-10">
                <a:solidFill>
                  <a:srgbClr val="1C0047"/>
                </a:solidFill>
                <a:latin typeface="Arial Black"/>
                <a:cs typeface="Arial Black"/>
              </a:rPr>
              <a:t>Zenzic</a:t>
            </a:r>
            <a:endParaRPr sz="750">
              <a:latin typeface="Arial Black"/>
              <a:cs typeface="Arial Black"/>
            </a:endParaRPr>
          </a:p>
        </p:txBody>
      </p:sp>
      <p:sp>
        <p:nvSpPr>
          <p:cNvPr id="5" name="object 5"/>
          <p:cNvSpPr txBox="1">
            <a:spLocks noGrp="1"/>
          </p:cNvSpPr>
          <p:nvPr>
            <p:ph type="title"/>
          </p:nvPr>
        </p:nvSpPr>
        <p:spPr>
          <a:xfrm>
            <a:off x="635300" y="1453965"/>
            <a:ext cx="3361054" cy="406400"/>
          </a:xfrm>
          <a:prstGeom prst="rect">
            <a:avLst/>
          </a:prstGeom>
        </p:spPr>
        <p:txBody>
          <a:bodyPr vert="horz" wrap="square" lIns="0" tIns="12700" rIns="0" bIns="0" rtlCol="0">
            <a:spAutoFit/>
          </a:bodyPr>
          <a:lstStyle/>
          <a:p>
            <a:pPr marL="12700">
              <a:lnSpc>
                <a:spcPct val="100000"/>
              </a:lnSpc>
              <a:spcBef>
                <a:spcPts val="100"/>
              </a:spcBef>
            </a:pPr>
            <a:r>
              <a:rPr spc="-30" dirty="0"/>
              <a:t> </a:t>
            </a:r>
            <a:r>
              <a:rPr dirty="0">
                <a:solidFill>
                  <a:srgbClr val="DD9476"/>
                </a:solidFill>
                <a:latin typeface="Cambria"/>
                <a:cs typeface="Cambria"/>
              </a:rPr>
              <a:t>/</a:t>
            </a:r>
            <a:r>
              <a:rPr spc="110" dirty="0">
                <a:solidFill>
                  <a:srgbClr val="DD9476"/>
                </a:solidFill>
                <a:latin typeface="Cambria"/>
                <a:cs typeface="Cambria"/>
              </a:rPr>
              <a:t> </a:t>
            </a:r>
            <a:r>
              <a:rPr spc="75" dirty="0"/>
              <a:t>Recommendations</a:t>
            </a:r>
          </a:p>
        </p:txBody>
      </p:sp>
      <p:graphicFrame>
        <p:nvGraphicFramePr>
          <p:cNvPr id="6" name="object 6"/>
          <p:cNvGraphicFramePr>
            <a:graphicFrameLocks noGrp="1"/>
          </p:cNvGraphicFramePr>
          <p:nvPr>
            <p:extLst>
              <p:ext uri="{D42A27DB-BD31-4B8C-83A1-F6EECF244321}">
                <p14:modId xmlns:p14="http://schemas.microsoft.com/office/powerpoint/2010/main" val="2206149094"/>
              </p:ext>
            </p:extLst>
          </p:nvPr>
        </p:nvGraphicFramePr>
        <p:xfrm>
          <a:off x="685800" y="2415333"/>
          <a:ext cx="7782791" cy="3134105"/>
        </p:xfrm>
        <a:graphic>
          <a:graphicData uri="http://schemas.openxmlformats.org/drawingml/2006/table">
            <a:tbl>
              <a:tblPr firstRow="1" bandRow="1">
                <a:tableStyleId>{2D5ABB26-0587-4C30-8999-92F81FD0307C}</a:tableStyleId>
              </a:tblPr>
              <a:tblGrid>
                <a:gridCol w="5854147">
                  <a:extLst>
                    <a:ext uri="{9D8B030D-6E8A-4147-A177-3AD203B41FA5}">
                      <a16:colId xmlns:a16="http://schemas.microsoft.com/office/drawing/2014/main" val="20000"/>
                    </a:ext>
                  </a:extLst>
                </a:gridCol>
                <a:gridCol w="1928644">
                  <a:extLst>
                    <a:ext uri="{9D8B030D-6E8A-4147-A177-3AD203B41FA5}">
                      <a16:colId xmlns:a16="http://schemas.microsoft.com/office/drawing/2014/main" val="20001"/>
                    </a:ext>
                  </a:extLst>
                </a:gridCol>
              </a:tblGrid>
              <a:tr h="535685">
                <a:tc>
                  <a:txBody>
                    <a:bodyPr/>
                    <a:lstStyle/>
                    <a:p>
                      <a:pPr marL="107950">
                        <a:lnSpc>
                          <a:spcPct val="100000"/>
                        </a:lnSpc>
                        <a:spcBef>
                          <a:spcPts val="980"/>
                        </a:spcBef>
                      </a:pPr>
                      <a:r>
                        <a:rPr sz="1400" b="1" spc="-55" dirty="0">
                          <a:solidFill>
                            <a:srgbClr val="FFFFFF"/>
                          </a:solidFill>
                          <a:latin typeface="Verdana" panose="020B0604030504040204" pitchFamily="34" charset="0"/>
                          <a:ea typeface="Verdana" panose="020B0604030504040204" pitchFamily="34" charset="0"/>
                          <a:cs typeface="Arial Black"/>
                        </a:rPr>
                        <a:t>Create</a:t>
                      </a:r>
                      <a:r>
                        <a:rPr sz="1400" b="1" spc="-50" dirty="0">
                          <a:solidFill>
                            <a:srgbClr val="FFFFFF"/>
                          </a:solidFill>
                          <a:latin typeface="Verdana" panose="020B0604030504040204" pitchFamily="34" charset="0"/>
                          <a:ea typeface="Verdana" panose="020B0604030504040204" pitchFamily="34" charset="0"/>
                          <a:cs typeface="Arial Black"/>
                        </a:rPr>
                        <a:t> </a:t>
                      </a:r>
                      <a:r>
                        <a:rPr sz="1400" b="1" spc="-55" dirty="0">
                          <a:solidFill>
                            <a:srgbClr val="FFFFFF"/>
                          </a:solidFill>
                          <a:latin typeface="Verdana" panose="020B0604030504040204" pitchFamily="34" charset="0"/>
                          <a:ea typeface="Verdana" panose="020B0604030504040204" pitchFamily="34" charset="0"/>
                          <a:cs typeface="Arial Black"/>
                        </a:rPr>
                        <a:t>a</a:t>
                      </a:r>
                      <a:r>
                        <a:rPr sz="1400" b="1" spc="-50" dirty="0">
                          <a:solidFill>
                            <a:srgbClr val="FFFFFF"/>
                          </a:solidFill>
                          <a:latin typeface="Verdana" panose="020B0604030504040204" pitchFamily="34" charset="0"/>
                          <a:ea typeface="Verdana" panose="020B0604030504040204" pitchFamily="34" charset="0"/>
                          <a:cs typeface="Arial Black"/>
                        </a:rPr>
                        <a:t> </a:t>
                      </a:r>
                      <a:r>
                        <a:rPr sz="1400" b="1" spc="-75" dirty="0">
                          <a:solidFill>
                            <a:srgbClr val="FFFFFF"/>
                          </a:solidFill>
                          <a:latin typeface="Verdana" panose="020B0604030504040204" pitchFamily="34" charset="0"/>
                          <a:ea typeface="Verdana" panose="020B0604030504040204" pitchFamily="34" charset="0"/>
                          <a:cs typeface="Arial Black"/>
                        </a:rPr>
                        <a:t>clear</a:t>
                      </a:r>
                      <a:r>
                        <a:rPr sz="1400" b="1" spc="-50" dirty="0">
                          <a:solidFill>
                            <a:srgbClr val="FFFFFF"/>
                          </a:solidFill>
                          <a:latin typeface="Verdana" panose="020B0604030504040204" pitchFamily="34" charset="0"/>
                          <a:ea typeface="Verdana" panose="020B0604030504040204" pitchFamily="34" charset="0"/>
                          <a:cs typeface="Arial Black"/>
                        </a:rPr>
                        <a:t> </a:t>
                      </a:r>
                      <a:r>
                        <a:rPr sz="1400" b="1" spc="-30" dirty="0">
                          <a:solidFill>
                            <a:srgbClr val="FFFFFF"/>
                          </a:solidFill>
                          <a:latin typeface="Verdana" panose="020B0604030504040204" pitchFamily="34" charset="0"/>
                          <a:ea typeface="Verdana" panose="020B0604030504040204" pitchFamily="34" charset="0"/>
                          <a:cs typeface="Arial Black"/>
                        </a:rPr>
                        <a:t>CAM</a:t>
                      </a:r>
                      <a:r>
                        <a:rPr sz="1400" b="1" spc="-50" dirty="0">
                          <a:solidFill>
                            <a:srgbClr val="FFFFFF"/>
                          </a:solidFill>
                          <a:latin typeface="Verdana" panose="020B0604030504040204" pitchFamily="34" charset="0"/>
                          <a:ea typeface="Verdana" panose="020B0604030504040204" pitchFamily="34" charset="0"/>
                          <a:cs typeface="Arial Black"/>
                        </a:rPr>
                        <a:t> </a:t>
                      </a:r>
                      <a:r>
                        <a:rPr sz="1400" b="1" spc="-20" dirty="0">
                          <a:solidFill>
                            <a:srgbClr val="FFFFFF"/>
                          </a:solidFill>
                          <a:latin typeface="Verdana" panose="020B0604030504040204" pitchFamily="34" charset="0"/>
                          <a:ea typeface="Verdana" panose="020B0604030504040204" pitchFamily="34" charset="0"/>
                          <a:cs typeface="Arial Black"/>
                        </a:rPr>
                        <a:t>focus</a:t>
                      </a:r>
                      <a:endParaRPr sz="1400" b="1" dirty="0">
                        <a:latin typeface="Verdana" panose="020B0604030504040204" pitchFamily="34" charset="0"/>
                        <a:ea typeface="Verdana" panose="020B0604030504040204" pitchFamily="34" charset="0"/>
                        <a:cs typeface="Arial Black"/>
                      </a:endParaRPr>
                    </a:p>
                  </a:txBody>
                  <a:tcPr marL="0" marR="0" marT="124460" marB="0">
                    <a:solidFill>
                      <a:srgbClr val="00B4C9"/>
                    </a:solidFill>
                  </a:tcPr>
                </a:tc>
                <a:tc>
                  <a:txBody>
                    <a:bodyPr/>
                    <a:lstStyle/>
                    <a:p>
                      <a:pPr marL="109220" marR="101600" indent="68580">
                        <a:lnSpc>
                          <a:spcPts val="800"/>
                        </a:lnSpc>
                        <a:spcBef>
                          <a:spcPts val="1200"/>
                        </a:spcBef>
                      </a:pPr>
                      <a:r>
                        <a:rPr sz="1400" b="1" spc="-55" dirty="0">
                          <a:solidFill>
                            <a:srgbClr val="FFFFFF"/>
                          </a:solidFill>
                          <a:latin typeface="Verdana" panose="020B0604030504040204" pitchFamily="34" charset="0"/>
                          <a:ea typeface="Verdana" panose="020B0604030504040204" pitchFamily="34" charset="0"/>
                          <a:cs typeface="Arial Black"/>
                        </a:rPr>
                        <a:t>Recipients</a:t>
                      </a:r>
                      <a:r>
                        <a:rPr sz="1400" b="1" spc="-5" dirty="0">
                          <a:solidFill>
                            <a:srgbClr val="FFFFFF"/>
                          </a:solidFill>
                          <a:latin typeface="Verdana" panose="020B0604030504040204" pitchFamily="34" charset="0"/>
                          <a:ea typeface="Verdana" panose="020B0604030504040204" pitchFamily="34" charset="0"/>
                          <a:cs typeface="Arial Black"/>
                        </a:rPr>
                        <a:t> </a:t>
                      </a:r>
                      <a:r>
                        <a:rPr sz="1400" b="1" spc="-25" dirty="0">
                          <a:solidFill>
                            <a:srgbClr val="FFFFFF"/>
                          </a:solidFill>
                          <a:latin typeface="Verdana" panose="020B0604030504040204" pitchFamily="34" charset="0"/>
                          <a:ea typeface="Verdana" panose="020B0604030504040204" pitchFamily="34" charset="0"/>
                          <a:cs typeface="Arial Black"/>
                        </a:rPr>
                        <a:t>for </a:t>
                      </a:r>
                      <a:r>
                        <a:rPr sz="1400" b="1" spc="-45" dirty="0">
                          <a:solidFill>
                            <a:srgbClr val="FFFFFF"/>
                          </a:solidFill>
                          <a:latin typeface="Verdana" panose="020B0604030504040204" pitchFamily="34" charset="0"/>
                          <a:ea typeface="Verdana" panose="020B0604030504040204" pitchFamily="34" charset="0"/>
                          <a:cs typeface="Arial Black"/>
                        </a:rPr>
                        <a:t>recommendation</a:t>
                      </a:r>
                      <a:endParaRPr sz="1400" b="1" dirty="0">
                        <a:latin typeface="Verdana" panose="020B0604030504040204" pitchFamily="34" charset="0"/>
                        <a:ea typeface="Verdana" panose="020B0604030504040204" pitchFamily="34" charset="0"/>
                        <a:cs typeface="Arial Black"/>
                      </a:endParaRPr>
                    </a:p>
                  </a:txBody>
                  <a:tcPr marL="0" marR="0" marT="96520" marB="0">
                    <a:solidFill>
                      <a:srgbClr val="00B4C9"/>
                    </a:solidFill>
                  </a:tcPr>
                </a:tc>
                <a:extLst>
                  <a:ext uri="{0D108BD9-81ED-4DB2-BD59-A6C34878D82A}">
                    <a16:rowId xmlns:a16="http://schemas.microsoft.com/office/drawing/2014/main" val="10000"/>
                  </a:ext>
                </a:extLst>
              </a:tr>
              <a:tr h="717550">
                <a:tc>
                  <a:txBody>
                    <a:bodyPr/>
                    <a:lstStyle/>
                    <a:p>
                      <a:pPr marL="107950" marR="184150">
                        <a:lnSpc>
                          <a:spcPct val="100000"/>
                        </a:lnSpc>
                        <a:spcBef>
                          <a:spcPts val="660"/>
                        </a:spcBef>
                      </a:pPr>
                      <a:r>
                        <a:rPr sz="1400" spc="55" dirty="0">
                          <a:solidFill>
                            <a:srgbClr val="58595B"/>
                          </a:solidFill>
                          <a:latin typeface="Verdana" panose="020B0604030504040204" pitchFamily="34" charset="0"/>
                          <a:ea typeface="Verdana" panose="020B0604030504040204" pitchFamily="34" charset="0"/>
                          <a:cs typeface="Arial MT"/>
                        </a:rPr>
                        <a:t>Creation</a:t>
                      </a:r>
                      <a:r>
                        <a:rPr sz="1400" spc="5" dirty="0">
                          <a:solidFill>
                            <a:srgbClr val="58595B"/>
                          </a:solidFill>
                          <a:latin typeface="Verdana" panose="020B0604030504040204" pitchFamily="34" charset="0"/>
                          <a:ea typeface="Verdana" panose="020B0604030504040204" pitchFamily="34" charset="0"/>
                          <a:cs typeface="Arial MT"/>
                        </a:rPr>
                        <a:t> </a:t>
                      </a:r>
                      <a:r>
                        <a:rPr sz="1400" spc="85" dirty="0">
                          <a:solidFill>
                            <a:srgbClr val="58595B"/>
                          </a:solidFill>
                          <a:latin typeface="Verdana" panose="020B0604030504040204" pitchFamily="34" charset="0"/>
                          <a:ea typeface="Verdana" panose="020B0604030504040204" pitchFamily="34" charset="0"/>
                          <a:cs typeface="Arial MT"/>
                        </a:rPr>
                        <a:t>of</a:t>
                      </a:r>
                      <a:r>
                        <a:rPr sz="1400" spc="5" dirty="0">
                          <a:solidFill>
                            <a:srgbClr val="58595B"/>
                          </a:solidFill>
                          <a:latin typeface="Verdana" panose="020B0604030504040204" pitchFamily="34" charset="0"/>
                          <a:ea typeface="Verdana" panose="020B0604030504040204" pitchFamily="34" charset="0"/>
                          <a:cs typeface="Arial MT"/>
                        </a:rPr>
                        <a:t> </a:t>
                      </a:r>
                      <a:r>
                        <a:rPr sz="1400" spc="50" dirty="0">
                          <a:solidFill>
                            <a:srgbClr val="58595B"/>
                          </a:solidFill>
                          <a:latin typeface="Verdana" panose="020B0604030504040204" pitchFamily="34" charset="0"/>
                          <a:ea typeface="Verdana" panose="020B0604030504040204" pitchFamily="34" charset="0"/>
                          <a:cs typeface="Arial MT"/>
                        </a:rPr>
                        <a:t>coordinated</a:t>
                      </a:r>
                      <a:r>
                        <a:rPr sz="1400" spc="5" dirty="0">
                          <a:solidFill>
                            <a:srgbClr val="58595B"/>
                          </a:solidFill>
                          <a:latin typeface="Verdana" panose="020B0604030504040204" pitchFamily="34" charset="0"/>
                          <a:ea typeface="Verdana" panose="020B0604030504040204" pitchFamily="34" charset="0"/>
                          <a:cs typeface="Arial MT"/>
                        </a:rPr>
                        <a:t> </a:t>
                      </a:r>
                      <a:r>
                        <a:rPr sz="1400" spc="50" dirty="0">
                          <a:solidFill>
                            <a:srgbClr val="58595B"/>
                          </a:solidFill>
                          <a:latin typeface="Verdana" panose="020B0604030504040204" pitchFamily="34" charset="0"/>
                          <a:ea typeface="Verdana" panose="020B0604030504040204" pitchFamily="34" charset="0"/>
                          <a:cs typeface="Arial MT"/>
                        </a:rPr>
                        <a:t>sector</a:t>
                      </a:r>
                      <a:r>
                        <a:rPr sz="1400" spc="5" dirty="0">
                          <a:solidFill>
                            <a:srgbClr val="58595B"/>
                          </a:solidFill>
                          <a:latin typeface="Verdana" panose="020B0604030504040204" pitchFamily="34" charset="0"/>
                          <a:ea typeface="Verdana" panose="020B0604030504040204" pitchFamily="34" charset="0"/>
                          <a:cs typeface="Arial MT"/>
                        </a:rPr>
                        <a:t> </a:t>
                      </a:r>
                      <a:r>
                        <a:rPr sz="1400" spc="-20" dirty="0">
                          <a:solidFill>
                            <a:srgbClr val="58595B"/>
                          </a:solidFill>
                          <a:latin typeface="Verdana" panose="020B0604030504040204" pitchFamily="34" charset="0"/>
                          <a:ea typeface="Verdana" panose="020B0604030504040204" pitchFamily="34" charset="0"/>
                          <a:cs typeface="Arial MT"/>
                        </a:rPr>
                        <a:t>level </a:t>
                      </a:r>
                      <a:r>
                        <a:rPr sz="1400" spc="45" dirty="0">
                          <a:solidFill>
                            <a:srgbClr val="58595B"/>
                          </a:solidFill>
                          <a:latin typeface="Verdana" panose="020B0604030504040204" pitchFamily="34" charset="0"/>
                          <a:ea typeface="Verdana" panose="020B0604030504040204" pitchFamily="34" charset="0"/>
                          <a:cs typeface="Arial MT"/>
                        </a:rPr>
                        <a:t>development</a:t>
                      </a:r>
                      <a:r>
                        <a:rPr sz="1400" spc="5" dirty="0">
                          <a:solidFill>
                            <a:srgbClr val="58595B"/>
                          </a:solidFill>
                          <a:latin typeface="Verdana" panose="020B0604030504040204" pitchFamily="34" charset="0"/>
                          <a:ea typeface="Verdana" panose="020B0604030504040204" pitchFamily="34" charset="0"/>
                          <a:cs typeface="Arial MT"/>
                        </a:rPr>
                        <a:t> </a:t>
                      </a:r>
                      <a:r>
                        <a:rPr sz="1400" spc="50" dirty="0">
                          <a:solidFill>
                            <a:srgbClr val="58595B"/>
                          </a:solidFill>
                          <a:latin typeface="Verdana" panose="020B0604030504040204" pitchFamily="34" charset="0"/>
                          <a:ea typeface="Verdana" panose="020B0604030504040204" pitchFamily="34" charset="0"/>
                          <a:cs typeface="Arial MT"/>
                        </a:rPr>
                        <a:t>strategy,</a:t>
                      </a:r>
                      <a:r>
                        <a:rPr sz="1400" spc="10" dirty="0">
                          <a:solidFill>
                            <a:srgbClr val="58595B"/>
                          </a:solidFill>
                          <a:latin typeface="Verdana" panose="020B0604030504040204" pitchFamily="34" charset="0"/>
                          <a:ea typeface="Verdana" panose="020B0604030504040204" pitchFamily="34" charset="0"/>
                          <a:cs typeface="Arial MT"/>
                        </a:rPr>
                        <a:t> </a:t>
                      </a:r>
                      <a:r>
                        <a:rPr sz="1400" spc="90" dirty="0">
                          <a:solidFill>
                            <a:srgbClr val="58595B"/>
                          </a:solidFill>
                          <a:latin typeface="Verdana" panose="020B0604030504040204" pitchFamily="34" charset="0"/>
                          <a:ea typeface="Verdana" panose="020B0604030504040204" pitchFamily="34" charset="0"/>
                          <a:cs typeface="Arial MT"/>
                        </a:rPr>
                        <a:t>with</a:t>
                      </a:r>
                      <a:r>
                        <a:rPr sz="1400" spc="5" dirty="0">
                          <a:solidFill>
                            <a:srgbClr val="58595B"/>
                          </a:solidFill>
                          <a:latin typeface="Verdana" panose="020B0604030504040204" pitchFamily="34" charset="0"/>
                          <a:ea typeface="Verdana" panose="020B0604030504040204" pitchFamily="34" charset="0"/>
                          <a:cs typeface="Arial MT"/>
                        </a:rPr>
                        <a:t> </a:t>
                      </a:r>
                      <a:r>
                        <a:rPr sz="1400" spc="50" dirty="0">
                          <a:solidFill>
                            <a:srgbClr val="58595B"/>
                          </a:solidFill>
                          <a:latin typeface="Verdana" panose="020B0604030504040204" pitchFamily="34" charset="0"/>
                          <a:ea typeface="Verdana" panose="020B0604030504040204" pitchFamily="34" charset="0"/>
                          <a:cs typeface="Arial MT"/>
                        </a:rPr>
                        <a:t>interventions</a:t>
                      </a:r>
                      <a:r>
                        <a:rPr sz="1400" spc="5" dirty="0">
                          <a:solidFill>
                            <a:srgbClr val="58595B"/>
                          </a:solidFill>
                          <a:latin typeface="Verdana" panose="020B0604030504040204" pitchFamily="34" charset="0"/>
                          <a:ea typeface="Verdana" panose="020B0604030504040204" pitchFamily="34" charset="0"/>
                          <a:cs typeface="Arial MT"/>
                        </a:rPr>
                        <a:t> </a:t>
                      </a:r>
                      <a:r>
                        <a:rPr sz="1400" spc="30" dirty="0">
                          <a:solidFill>
                            <a:srgbClr val="58595B"/>
                          </a:solidFill>
                          <a:latin typeface="Verdana" panose="020B0604030504040204" pitchFamily="34" charset="0"/>
                          <a:ea typeface="Verdana" panose="020B0604030504040204" pitchFamily="34" charset="0"/>
                          <a:cs typeface="Arial MT"/>
                        </a:rPr>
                        <a:t>and </a:t>
                      </a:r>
                      <a:r>
                        <a:rPr sz="1400" spc="55" dirty="0">
                          <a:solidFill>
                            <a:srgbClr val="58595B"/>
                          </a:solidFill>
                          <a:latin typeface="Verdana" panose="020B0604030504040204" pitchFamily="34" charset="0"/>
                          <a:ea typeface="Verdana" panose="020B0604030504040204" pitchFamily="34" charset="0"/>
                          <a:cs typeface="Arial MT"/>
                        </a:rPr>
                        <a:t>industry</a:t>
                      </a:r>
                      <a:r>
                        <a:rPr sz="1400" spc="90" dirty="0">
                          <a:solidFill>
                            <a:srgbClr val="58595B"/>
                          </a:solidFill>
                          <a:latin typeface="Verdana" panose="020B0604030504040204" pitchFamily="34" charset="0"/>
                          <a:ea typeface="Verdana" panose="020B0604030504040204" pitchFamily="34" charset="0"/>
                          <a:cs typeface="Arial MT"/>
                        </a:rPr>
                        <a:t> </a:t>
                      </a:r>
                      <a:r>
                        <a:rPr sz="1400" dirty="0">
                          <a:solidFill>
                            <a:srgbClr val="58595B"/>
                          </a:solidFill>
                          <a:latin typeface="Verdana" panose="020B0604030504040204" pitchFamily="34" charset="0"/>
                          <a:ea typeface="Verdana" panose="020B0604030504040204" pitchFamily="34" charset="0"/>
                          <a:cs typeface="Arial MT"/>
                        </a:rPr>
                        <a:t>focus</a:t>
                      </a:r>
                      <a:r>
                        <a:rPr sz="1400" spc="85" dirty="0">
                          <a:solidFill>
                            <a:srgbClr val="58595B"/>
                          </a:solidFill>
                          <a:latin typeface="Verdana" panose="020B0604030504040204" pitchFamily="34" charset="0"/>
                          <a:ea typeface="Verdana" panose="020B0604030504040204" pitchFamily="34" charset="0"/>
                          <a:cs typeface="Arial MT"/>
                        </a:rPr>
                        <a:t> </a:t>
                      </a:r>
                      <a:r>
                        <a:rPr sz="1400" dirty="0">
                          <a:solidFill>
                            <a:srgbClr val="58595B"/>
                          </a:solidFill>
                          <a:latin typeface="Verdana" panose="020B0604030504040204" pitchFamily="34" charset="0"/>
                          <a:ea typeface="Verdana" panose="020B0604030504040204" pitchFamily="34" charset="0"/>
                          <a:cs typeface="Arial MT"/>
                        </a:rPr>
                        <a:t>on</a:t>
                      </a:r>
                      <a:r>
                        <a:rPr sz="1400" spc="90" dirty="0">
                          <a:solidFill>
                            <a:srgbClr val="58595B"/>
                          </a:solidFill>
                          <a:latin typeface="Verdana" panose="020B0604030504040204" pitchFamily="34" charset="0"/>
                          <a:ea typeface="Verdana" panose="020B0604030504040204" pitchFamily="34" charset="0"/>
                          <a:cs typeface="Arial MT"/>
                        </a:rPr>
                        <a:t> </a:t>
                      </a:r>
                      <a:r>
                        <a:rPr sz="1400" dirty="0">
                          <a:solidFill>
                            <a:srgbClr val="58595B"/>
                          </a:solidFill>
                          <a:latin typeface="Verdana" panose="020B0604030504040204" pitchFamily="34" charset="0"/>
                          <a:ea typeface="Verdana" panose="020B0604030504040204" pitchFamily="34" charset="0"/>
                          <a:cs typeface="Arial MT"/>
                        </a:rPr>
                        <a:t>areas</a:t>
                      </a:r>
                      <a:r>
                        <a:rPr sz="1400" spc="85" dirty="0">
                          <a:solidFill>
                            <a:srgbClr val="58595B"/>
                          </a:solidFill>
                          <a:latin typeface="Verdana" panose="020B0604030504040204" pitchFamily="34" charset="0"/>
                          <a:ea typeface="Verdana" panose="020B0604030504040204" pitchFamily="34" charset="0"/>
                          <a:cs typeface="Arial MT"/>
                        </a:rPr>
                        <a:t> of </a:t>
                      </a:r>
                      <a:r>
                        <a:rPr sz="1400" dirty="0">
                          <a:solidFill>
                            <a:srgbClr val="58595B"/>
                          </a:solidFill>
                          <a:latin typeface="Verdana" panose="020B0604030504040204" pitchFamily="34" charset="0"/>
                          <a:ea typeface="Verdana" panose="020B0604030504040204" pitchFamily="34" charset="0"/>
                          <a:cs typeface="Arial MT"/>
                        </a:rPr>
                        <a:t>high</a:t>
                      </a:r>
                      <a:r>
                        <a:rPr sz="1400" spc="85" dirty="0">
                          <a:solidFill>
                            <a:srgbClr val="58595B"/>
                          </a:solidFill>
                          <a:latin typeface="Verdana" panose="020B0604030504040204" pitchFamily="34" charset="0"/>
                          <a:ea typeface="Verdana" panose="020B0604030504040204" pitchFamily="34" charset="0"/>
                          <a:cs typeface="Arial MT"/>
                        </a:rPr>
                        <a:t> </a:t>
                      </a:r>
                      <a:r>
                        <a:rPr sz="1400" spc="70" dirty="0">
                          <a:solidFill>
                            <a:srgbClr val="58595B"/>
                          </a:solidFill>
                          <a:latin typeface="Verdana" panose="020B0604030504040204" pitchFamily="34" charset="0"/>
                          <a:ea typeface="Verdana" panose="020B0604030504040204" pitchFamily="34" charset="0"/>
                          <a:cs typeface="Arial MT"/>
                        </a:rPr>
                        <a:t>opportunity</a:t>
                      </a:r>
                      <a:r>
                        <a:rPr sz="1400" spc="95" dirty="0">
                          <a:solidFill>
                            <a:srgbClr val="58595B"/>
                          </a:solidFill>
                          <a:latin typeface="Verdana" panose="020B0604030504040204" pitchFamily="34" charset="0"/>
                          <a:ea typeface="Verdana" panose="020B0604030504040204" pitchFamily="34" charset="0"/>
                          <a:cs typeface="Arial MT"/>
                        </a:rPr>
                        <a:t> </a:t>
                      </a:r>
                      <a:r>
                        <a:rPr sz="1400" spc="30" dirty="0">
                          <a:solidFill>
                            <a:srgbClr val="58595B"/>
                          </a:solidFill>
                          <a:latin typeface="Verdana" panose="020B0604030504040204" pitchFamily="34" charset="0"/>
                          <a:ea typeface="Verdana" panose="020B0604030504040204" pitchFamily="34" charset="0"/>
                          <a:cs typeface="Arial MT"/>
                        </a:rPr>
                        <a:t>and </a:t>
                      </a:r>
                      <a:r>
                        <a:rPr sz="1400" spc="20" dirty="0">
                          <a:solidFill>
                            <a:srgbClr val="58595B"/>
                          </a:solidFill>
                          <a:latin typeface="Verdana" panose="020B0604030504040204" pitchFamily="34" charset="0"/>
                          <a:ea typeface="Verdana" panose="020B0604030504040204" pitchFamily="34" charset="0"/>
                          <a:cs typeface="Arial MT"/>
                        </a:rPr>
                        <a:t>focused</a:t>
                      </a:r>
                      <a:r>
                        <a:rPr sz="1400" spc="75" dirty="0">
                          <a:solidFill>
                            <a:srgbClr val="58595B"/>
                          </a:solidFill>
                          <a:latin typeface="Verdana" panose="020B0604030504040204" pitchFamily="34" charset="0"/>
                          <a:ea typeface="Verdana" panose="020B0604030504040204" pitchFamily="34" charset="0"/>
                          <a:cs typeface="Arial MT"/>
                        </a:rPr>
                        <a:t> </a:t>
                      </a:r>
                      <a:r>
                        <a:rPr sz="1400" spc="20" dirty="0">
                          <a:solidFill>
                            <a:srgbClr val="58595B"/>
                          </a:solidFill>
                          <a:latin typeface="Verdana" panose="020B0604030504040204" pitchFamily="34" charset="0"/>
                          <a:ea typeface="Verdana" panose="020B0604030504040204" pitchFamily="34" charset="0"/>
                          <a:cs typeface="Arial MT"/>
                        </a:rPr>
                        <a:t>on</a:t>
                      </a:r>
                      <a:r>
                        <a:rPr sz="1400" spc="80" dirty="0">
                          <a:solidFill>
                            <a:srgbClr val="58595B"/>
                          </a:solidFill>
                          <a:latin typeface="Verdana" panose="020B0604030504040204" pitchFamily="34" charset="0"/>
                          <a:ea typeface="Verdana" panose="020B0604030504040204" pitchFamily="34" charset="0"/>
                          <a:cs typeface="Arial MT"/>
                        </a:rPr>
                        <a:t> </a:t>
                      </a:r>
                      <a:r>
                        <a:rPr sz="1400" spc="20" dirty="0">
                          <a:solidFill>
                            <a:srgbClr val="58595B"/>
                          </a:solidFill>
                          <a:latin typeface="Verdana" panose="020B0604030504040204" pitchFamily="34" charset="0"/>
                          <a:ea typeface="Verdana" panose="020B0604030504040204" pitchFamily="34" charset="0"/>
                          <a:cs typeface="Arial MT"/>
                        </a:rPr>
                        <a:t>providing</a:t>
                      </a:r>
                      <a:r>
                        <a:rPr sz="1400" spc="75" dirty="0">
                          <a:solidFill>
                            <a:srgbClr val="58595B"/>
                          </a:solidFill>
                          <a:latin typeface="Verdana" panose="020B0604030504040204" pitchFamily="34" charset="0"/>
                          <a:ea typeface="Verdana" panose="020B0604030504040204" pitchFamily="34" charset="0"/>
                          <a:cs typeface="Arial MT"/>
                        </a:rPr>
                        <a:t> </a:t>
                      </a:r>
                      <a:r>
                        <a:rPr sz="1400" spc="60" dirty="0">
                          <a:solidFill>
                            <a:srgbClr val="58595B"/>
                          </a:solidFill>
                          <a:latin typeface="Verdana" panose="020B0604030504040204" pitchFamily="34" charset="0"/>
                          <a:ea typeface="Verdana" panose="020B0604030504040204" pitchFamily="34" charset="0"/>
                          <a:cs typeface="Arial MT"/>
                        </a:rPr>
                        <a:t>a</a:t>
                      </a:r>
                      <a:r>
                        <a:rPr sz="1400" spc="80" dirty="0">
                          <a:solidFill>
                            <a:srgbClr val="58595B"/>
                          </a:solidFill>
                          <a:latin typeface="Verdana" panose="020B0604030504040204" pitchFamily="34" charset="0"/>
                          <a:ea typeface="Verdana" panose="020B0604030504040204" pitchFamily="34" charset="0"/>
                          <a:cs typeface="Arial MT"/>
                        </a:rPr>
                        <a:t> </a:t>
                      </a:r>
                      <a:r>
                        <a:rPr sz="1400" spc="55" dirty="0">
                          <a:solidFill>
                            <a:srgbClr val="58595B"/>
                          </a:solidFill>
                          <a:latin typeface="Verdana" panose="020B0604030504040204" pitchFamily="34" charset="0"/>
                          <a:ea typeface="Verdana" panose="020B0604030504040204" pitchFamily="34" charset="0"/>
                          <a:cs typeface="Arial MT"/>
                        </a:rPr>
                        <a:t>CAM</a:t>
                      </a:r>
                      <a:r>
                        <a:rPr sz="1400" spc="75" dirty="0">
                          <a:solidFill>
                            <a:srgbClr val="58595B"/>
                          </a:solidFill>
                          <a:latin typeface="Verdana" panose="020B0604030504040204" pitchFamily="34" charset="0"/>
                          <a:ea typeface="Verdana" panose="020B0604030504040204" pitchFamily="34" charset="0"/>
                          <a:cs typeface="Arial MT"/>
                        </a:rPr>
                        <a:t> </a:t>
                      </a:r>
                      <a:r>
                        <a:rPr sz="1400" spc="-10" dirty="0">
                          <a:solidFill>
                            <a:srgbClr val="58595B"/>
                          </a:solidFill>
                          <a:latin typeface="Verdana" panose="020B0604030504040204" pitchFamily="34" charset="0"/>
                          <a:ea typeface="Verdana" panose="020B0604030504040204" pitchFamily="34" charset="0"/>
                          <a:cs typeface="Arial MT"/>
                        </a:rPr>
                        <a:t>service</a:t>
                      </a:r>
                      <a:endParaRPr sz="1400" dirty="0">
                        <a:latin typeface="Verdana" panose="020B0604030504040204" pitchFamily="34" charset="0"/>
                        <a:ea typeface="Verdana" panose="020B0604030504040204" pitchFamily="34" charset="0"/>
                        <a:cs typeface="Arial MT"/>
                      </a:endParaRPr>
                    </a:p>
                  </a:txBody>
                  <a:tcPr marL="0" marR="0" marT="83820" marB="0">
                    <a:lnL w="6350">
                      <a:solidFill>
                        <a:srgbClr val="CACDD5"/>
                      </a:solidFill>
                      <a:prstDash val="solid"/>
                    </a:lnL>
                    <a:lnR w="6350">
                      <a:solidFill>
                        <a:srgbClr val="CACDD5"/>
                      </a:solidFill>
                      <a:prstDash val="solid"/>
                    </a:lnR>
                    <a:lnB w="6350">
                      <a:solidFill>
                        <a:srgbClr val="CACDD5"/>
                      </a:solidFill>
                      <a:prstDash val="solid"/>
                    </a:lnB>
                    <a:solidFill>
                      <a:srgbClr val="FFFFFF"/>
                    </a:solidFill>
                  </a:tcPr>
                </a:tc>
                <a:tc>
                  <a:txBody>
                    <a:bodyPr/>
                    <a:lstStyle/>
                    <a:p>
                      <a:pPr>
                        <a:lnSpc>
                          <a:spcPct val="100000"/>
                        </a:lnSpc>
                      </a:pPr>
                      <a:endParaRPr sz="1200" dirty="0">
                        <a:latin typeface="Verdana" panose="020B0604030504040204" pitchFamily="34" charset="0"/>
                        <a:ea typeface="Verdana" panose="020B0604030504040204" pitchFamily="34" charset="0"/>
                        <a:cs typeface="Times New Roman"/>
                      </a:endParaRPr>
                    </a:p>
                  </a:txBody>
                  <a:tcPr marL="0" marR="0" marT="0" marB="0">
                    <a:lnL w="6350">
                      <a:solidFill>
                        <a:srgbClr val="CACDD5"/>
                      </a:solidFill>
                      <a:prstDash val="solid"/>
                    </a:lnL>
                    <a:lnR w="6350">
                      <a:solidFill>
                        <a:srgbClr val="CACDD5"/>
                      </a:solidFill>
                      <a:prstDash val="solid"/>
                    </a:lnR>
                    <a:lnB w="6350">
                      <a:solidFill>
                        <a:srgbClr val="CACDD5"/>
                      </a:solidFill>
                      <a:prstDash val="solid"/>
                    </a:lnB>
                    <a:solidFill>
                      <a:srgbClr val="FFFFFF"/>
                    </a:solidFill>
                  </a:tcPr>
                </a:tc>
                <a:extLst>
                  <a:ext uri="{0D108BD9-81ED-4DB2-BD59-A6C34878D82A}">
                    <a16:rowId xmlns:a16="http://schemas.microsoft.com/office/drawing/2014/main" val="10001"/>
                  </a:ext>
                </a:extLst>
              </a:tr>
              <a:tr h="580390">
                <a:tc>
                  <a:txBody>
                    <a:bodyPr/>
                    <a:lstStyle/>
                    <a:p>
                      <a:pPr marL="107950" marR="222250">
                        <a:lnSpc>
                          <a:spcPct val="100000"/>
                        </a:lnSpc>
                        <a:spcBef>
                          <a:spcPts val="0"/>
                        </a:spcBef>
                      </a:pPr>
                      <a:r>
                        <a:rPr lang="en-GB" sz="1400" dirty="0">
                          <a:solidFill>
                            <a:srgbClr val="58595B"/>
                          </a:solidFill>
                          <a:latin typeface="Verdana" panose="020B0604030504040204" pitchFamily="34" charset="0"/>
                          <a:ea typeface="Verdana" panose="020B0604030504040204" pitchFamily="34" charset="0"/>
                          <a:cs typeface="Arial MT"/>
                        </a:rPr>
                        <a:t>The UK needs to broadcast internationally a CAM identity that promotes and aligns with what progress is happening to attract players.</a:t>
                      </a:r>
                      <a:endParaRPr sz="1400" dirty="0">
                        <a:latin typeface="Verdana" panose="020B0604030504040204" pitchFamily="34" charset="0"/>
                        <a:ea typeface="Verdana" panose="020B0604030504040204" pitchFamily="34" charset="0"/>
                        <a:cs typeface="Arial MT"/>
                      </a:endParaRPr>
                    </a:p>
                  </a:txBody>
                  <a:tcPr marL="0" marR="0" marT="83820" marB="0">
                    <a:lnL w="6350">
                      <a:solidFill>
                        <a:srgbClr val="CACDD5"/>
                      </a:solidFill>
                      <a:prstDash val="solid"/>
                    </a:lnL>
                    <a:lnR w="6350">
                      <a:solidFill>
                        <a:srgbClr val="CACDD5"/>
                      </a:solidFill>
                      <a:prstDash val="solid"/>
                    </a:lnR>
                    <a:lnT w="6350">
                      <a:solidFill>
                        <a:srgbClr val="CACDD5"/>
                      </a:solidFill>
                      <a:prstDash val="solid"/>
                    </a:lnT>
                    <a:lnB w="6350">
                      <a:solidFill>
                        <a:srgbClr val="CACDD5"/>
                      </a:solidFill>
                      <a:prstDash val="solid"/>
                    </a:lnB>
                    <a:solidFill>
                      <a:srgbClr val="FFFFFF"/>
                    </a:solidFill>
                  </a:tcPr>
                </a:tc>
                <a:tc>
                  <a:txBody>
                    <a:bodyPr/>
                    <a:lstStyle/>
                    <a:p>
                      <a:pPr>
                        <a:lnSpc>
                          <a:spcPct val="100000"/>
                        </a:lnSpc>
                      </a:pPr>
                      <a:endParaRPr sz="1200" dirty="0">
                        <a:latin typeface="Verdana" panose="020B0604030504040204" pitchFamily="34" charset="0"/>
                        <a:ea typeface="Verdana" panose="020B0604030504040204" pitchFamily="34" charset="0"/>
                        <a:cs typeface="Times New Roman"/>
                      </a:endParaRPr>
                    </a:p>
                  </a:txBody>
                  <a:tcPr marL="0" marR="0" marT="0" marB="0">
                    <a:lnL w="6350">
                      <a:solidFill>
                        <a:srgbClr val="CACDD5"/>
                      </a:solidFill>
                      <a:prstDash val="solid"/>
                    </a:lnL>
                    <a:lnR w="6350">
                      <a:solidFill>
                        <a:srgbClr val="CACDD5"/>
                      </a:solidFill>
                      <a:prstDash val="solid"/>
                    </a:lnR>
                    <a:lnT w="6350">
                      <a:solidFill>
                        <a:srgbClr val="CACDD5"/>
                      </a:solidFill>
                      <a:prstDash val="solid"/>
                    </a:lnT>
                    <a:lnB w="6350">
                      <a:solidFill>
                        <a:srgbClr val="CACDD5"/>
                      </a:solidFill>
                      <a:prstDash val="solid"/>
                    </a:lnB>
                    <a:solidFill>
                      <a:srgbClr val="FFFFFF"/>
                    </a:solidFill>
                  </a:tcPr>
                </a:tc>
                <a:extLst>
                  <a:ext uri="{0D108BD9-81ED-4DB2-BD59-A6C34878D82A}">
                    <a16:rowId xmlns:a16="http://schemas.microsoft.com/office/drawing/2014/main" val="10002"/>
                  </a:ext>
                </a:extLst>
              </a:tr>
              <a:tr h="500241">
                <a:tc>
                  <a:txBody>
                    <a:bodyPr/>
                    <a:lstStyle/>
                    <a:p>
                      <a:pPr marL="107950" marR="312420">
                        <a:lnSpc>
                          <a:spcPct val="100000"/>
                        </a:lnSpc>
                        <a:spcBef>
                          <a:spcPts val="0"/>
                        </a:spcBef>
                      </a:pPr>
                      <a:r>
                        <a:rPr lang="en-GB" sz="1400" spc="55" dirty="0">
                          <a:solidFill>
                            <a:srgbClr val="58595B"/>
                          </a:solidFill>
                          <a:latin typeface="Verdana" panose="020B0604030504040204" pitchFamily="34" charset="0"/>
                          <a:ea typeface="Verdana" panose="020B0604030504040204" pitchFamily="34" charset="0"/>
                          <a:cs typeface="Arial MT"/>
                        </a:rPr>
                        <a:t>Collaboration between the tech providers and potential operators to ensure that CAM is on roadmaps for commissioners, operators and OEMs is crucial to formulating the business case for service operation and driving a strong demand for CAM solutions.</a:t>
                      </a:r>
                      <a:endParaRPr sz="1400" dirty="0">
                        <a:latin typeface="Verdana" panose="020B0604030504040204" pitchFamily="34" charset="0"/>
                        <a:ea typeface="Verdana" panose="020B0604030504040204" pitchFamily="34" charset="0"/>
                        <a:cs typeface="Arial MT"/>
                      </a:endParaRPr>
                    </a:p>
                  </a:txBody>
                  <a:tcPr marL="0" marR="0" marT="83820" marB="0">
                    <a:lnL w="6350">
                      <a:solidFill>
                        <a:srgbClr val="CACDD5"/>
                      </a:solidFill>
                      <a:prstDash val="solid"/>
                    </a:lnL>
                    <a:lnR w="6350">
                      <a:solidFill>
                        <a:srgbClr val="CACDD5"/>
                      </a:solidFill>
                      <a:prstDash val="solid"/>
                    </a:lnR>
                    <a:lnT w="6350">
                      <a:solidFill>
                        <a:srgbClr val="CACDD5"/>
                      </a:solidFill>
                      <a:prstDash val="solid"/>
                    </a:lnT>
                    <a:lnB w="6350">
                      <a:solidFill>
                        <a:srgbClr val="CACDD5"/>
                      </a:solidFill>
                      <a:prstDash val="solid"/>
                    </a:lnB>
                    <a:solidFill>
                      <a:srgbClr val="FFFFFF"/>
                    </a:solidFill>
                  </a:tcPr>
                </a:tc>
                <a:tc>
                  <a:txBody>
                    <a:bodyPr/>
                    <a:lstStyle/>
                    <a:p>
                      <a:pPr>
                        <a:lnSpc>
                          <a:spcPct val="100000"/>
                        </a:lnSpc>
                      </a:pPr>
                      <a:endParaRPr sz="1200" dirty="0">
                        <a:latin typeface="Verdana" panose="020B0604030504040204" pitchFamily="34" charset="0"/>
                        <a:ea typeface="Verdana" panose="020B0604030504040204" pitchFamily="34" charset="0"/>
                        <a:cs typeface="Times New Roman"/>
                      </a:endParaRPr>
                    </a:p>
                  </a:txBody>
                  <a:tcPr marL="0" marR="0" marT="0" marB="0">
                    <a:lnL w="6350">
                      <a:solidFill>
                        <a:srgbClr val="CACDD5"/>
                      </a:solidFill>
                      <a:prstDash val="solid"/>
                    </a:lnL>
                    <a:lnR w="6350">
                      <a:solidFill>
                        <a:srgbClr val="CACDD5"/>
                      </a:solidFill>
                      <a:prstDash val="solid"/>
                    </a:lnR>
                    <a:lnT w="6350">
                      <a:solidFill>
                        <a:srgbClr val="CACDD5"/>
                      </a:solidFill>
                      <a:prstDash val="solid"/>
                    </a:lnT>
                    <a:lnB w="6350">
                      <a:solidFill>
                        <a:srgbClr val="CACDD5"/>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16" name="object 16"/>
          <p:cNvSpPr/>
          <p:nvPr/>
        </p:nvSpPr>
        <p:spPr>
          <a:xfrm>
            <a:off x="8629942" y="1751788"/>
            <a:ext cx="276225" cy="182880"/>
          </a:xfrm>
          <a:custGeom>
            <a:avLst/>
            <a:gdLst/>
            <a:ahLst/>
            <a:cxnLst/>
            <a:rect l="l" t="t" r="r" b="b"/>
            <a:pathLst>
              <a:path w="276225" h="182879">
                <a:moveTo>
                  <a:pt x="67290" y="76809"/>
                </a:moveTo>
                <a:lnTo>
                  <a:pt x="29819" y="76809"/>
                </a:lnTo>
                <a:lnTo>
                  <a:pt x="46882" y="83756"/>
                </a:lnTo>
                <a:lnTo>
                  <a:pt x="46913" y="157708"/>
                </a:lnTo>
                <a:lnTo>
                  <a:pt x="89840" y="178090"/>
                </a:lnTo>
                <a:lnTo>
                  <a:pt x="138112" y="182435"/>
                </a:lnTo>
                <a:lnTo>
                  <a:pt x="155203" y="181936"/>
                </a:lnTo>
                <a:lnTo>
                  <a:pt x="199682" y="174840"/>
                </a:lnTo>
                <a:lnTo>
                  <a:pt x="216242" y="168389"/>
                </a:lnTo>
                <a:lnTo>
                  <a:pt x="138112" y="168389"/>
                </a:lnTo>
                <a:lnTo>
                  <a:pt x="122156" y="167918"/>
                </a:lnTo>
                <a:lnTo>
                  <a:pt x="80568" y="161366"/>
                </a:lnTo>
                <a:lnTo>
                  <a:pt x="62963" y="153162"/>
                </a:lnTo>
                <a:lnTo>
                  <a:pt x="60985" y="153162"/>
                </a:lnTo>
                <a:lnTo>
                  <a:pt x="60985" y="89471"/>
                </a:lnTo>
                <a:lnTo>
                  <a:pt x="98588" y="89471"/>
                </a:lnTo>
                <a:lnTo>
                  <a:pt x="67290" y="76809"/>
                </a:lnTo>
                <a:close/>
              </a:path>
              <a:path w="276225" h="182879">
                <a:moveTo>
                  <a:pt x="213588" y="152857"/>
                </a:moveTo>
                <a:lnTo>
                  <a:pt x="169308" y="166549"/>
                </a:lnTo>
                <a:lnTo>
                  <a:pt x="138112" y="168389"/>
                </a:lnTo>
                <a:lnTo>
                  <a:pt x="216242" y="168389"/>
                </a:lnTo>
                <a:lnTo>
                  <a:pt x="224104" y="162877"/>
                </a:lnTo>
                <a:lnTo>
                  <a:pt x="229285" y="157708"/>
                </a:lnTo>
                <a:lnTo>
                  <a:pt x="229285" y="153403"/>
                </a:lnTo>
                <a:lnTo>
                  <a:pt x="215226" y="153403"/>
                </a:lnTo>
                <a:lnTo>
                  <a:pt x="213588" y="152857"/>
                </a:lnTo>
                <a:close/>
              </a:path>
              <a:path w="276225" h="182879">
                <a:moveTo>
                  <a:pt x="229285" y="89471"/>
                </a:moveTo>
                <a:lnTo>
                  <a:pt x="215226" y="89471"/>
                </a:lnTo>
                <a:lnTo>
                  <a:pt x="215226" y="153403"/>
                </a:lnTo>
                <a:lnTo>
                  <a:pt x="229285" y="153403"/>
                </a:lnTo>
                <a:lnTo>
                  <a:pt x="229285" y="89471"/>
                </a:lnTo>
                <a:close/>
              </a:path>
              <a:path w="276225" h="182879">
                <a:moveTo>
                  <a:pt x="62547" y="152768"/>
                </a:moveTo>
                <a:lnTo>
                  <a:pt x="60985" y="153162"/>
                </a:lnTo>
                <a:lnTo>
                  <a:pt x="62963" y="153162"/>
                </a:lnTo>
                <a:lnTo>
                  <a:pt x="62547" y="152768"/>
                </a:lnTo>
                <a:close/>
              </a:path>
              <a:path w="276225" h="182879">
                <a:moveTo>
                  <a:pt x="138531" y="0"/>
                </a:moveTo>
                <a:lnTo>
                  <a:pt x="137325" y="50"/>
                </a:lnTo>
                <a:lnTo>
                  <a:pt x="136652" y="165"/>
                </a:lnTo>
                <a:lnTo>
                  <a:pt x="136067" y="330"/>
                </a:lnTo>
                <a:lnTo>
                  <a:pt x="135484" y="596"/>
                </a:lnTo>
                <a:lnTo>
                  <a:pt x="2806" y="54292"/>
                </a:lnTo>
                <a:lnTo>
                  <a:pt x="1460" y="55613"/>
                </a:lnTo>
                <a:lnTo>
                  <a:pt x="0" y="59067"/>
                </a:lnTo>
                <a:lnTo>
                  <a:pt x="31" y="61112"/>
                </a:lnTo>
                <a:lnTo>
                  <a:pt x="1396" y="64490"/>
                </a:lnTo>
                <a:lnTo>
                  <a:pt x="2806" y="65900"/>
                </a:lnTo>
                <a:lnTo>
                  <a:pt x="15748" y="71081"/>
                </a:lnTo>
                <a:lnTo>
                  <a:pt x="15697" y="132562"/>
                </a:lnTo>
                <a:lnTo>
                  <a:pt x="18796" y="135775"/>
                </a:lnTo>
                <a:lnTo>
                  <a:pt x="22682" y="135826"/>
                </a:lnTo>
                <a:lnTo>
                  <a:pt x="26606" y="135826"/>
                </a:lnTo>
                <a:lnTo>
                  <a:pt x="29756" y="132740"/>
                </a:lnTo>
                <a:lnTo>
                  <a:pt x="29819" y="76809"/>
                </a:lnTo>
                <a:lnTo>
                  <a:pt x="67290" y="76809"/>
                </a:lnTo>
                <a:lnTo>
                  <a:pt x="25946" y="60083"/>
                </a:lnTo>
                <a:lnTo>
                  <a:pt x="138112" y="14744"/>
                </a:lnTo>
                <a:lnTo>
                  <a:pt x="175699" y="14744"/>
                </a:lnTo>
                <a:lnTo>
                  <a:pt x="140684" y="571"/>
                </a:lnTo>
                <a:lnTo>
                  <a:pt x="139661" y="114"/>
                </a:lnTo>
                <a:lnTo>
                  <a:pt x="138531" y="0"/>
                </a:lnTo>
                <a:close/>
              </a:path>
              <a:path w="276225" h="182879">
                <a:moveTo>
                  <a:pt x="98588" y="89471"/>
                </a:moveTo>
                <a:lnTo>
                  <a:pt x="60985" y="89471"/>
                </a:lnTo>
                <a:lnTo>
                  <a:pt x="137172" y="120294"/>
                </a:lnTo>
                <a:lnTo>
                  <a:pt x="139065" y="120294"/>
                </a:lnTo>
                <a:lnTo>
                  <a:pt x="175698" y="105460"/>
                </a:lnTo>
                <a:lnTo>
                  <a:pt x="138112" y="105460"/>
                </a:lnTo>
                <a:lnTo>
                  <a:pt x="98588" y="89471"/>
                </a:lnTo>
                <a:close/>
              </a:path>
              <a:path w="276225" h="182879">
                <a:moveTo>
                  <a:pt x="175699" y="14744"/>
                </a:moveTo>
                <a:lnTo>
                  <a:pt x="138112" y="14744"/>
                </a:lnTo>
                <a:lnTo>
                  <a:pt x="250278" y="60083"/>
                </a:lnTo>
                <a:lnTo>
                  <a:pt x="138112" y="105460"/>
                </a:lnTo>
                <a:lnTo>
                  <a:pt x="175698" y="105460"/>
                </a:lnTo>
                <a:lnTo>
                  <a:pt x="215226" y="89471"/>
                </a:lnTo>
                <a:lnTo>
                  <a:pt x="229285" y="89471"/>
                </a:lnTo>
                <a:lnTo>
                  <a:pt x="229285" y="83756"/>
                </a:lnTo>
                <a:lnTo>
                  <a:pt x="273405" y="65900"/>
                </a:lnTo>
                <a:lnTo>
                  <a:pt x="274751" y="64566"/>
                </a:lnTo>
                <a:lnTo>
                  <a:pt x="276212" y="61112"/>
                </a:lnTo>
                <a:lnTo>
                  <a:pt x="276185" y="59067"/>
                </a:lnTo>
                <a:lnTo>
                  <a:pt x="274828" y="55702"/>
                </a:lnTo>
                <a:lnTo>
                  <a:pt x="273418" y="54292"/>
                </a:lnTo>
                <a:lnTo>
                  <a:pt x="175699" y="14744"/>
                </a:lnTo>
                <a:close/>
              </a:path>
            </a:pathLst>
          </a:custGeom>
          <a:solidFill>
            <a:srgbClr val="00B4C9"/>
          </a:solidFill>
        </p:spPr>
        <p:txBody>
          <a:bodyPr wrap="square" lIns="0" tIns="0" rIns="0" bIns="0" rtlCol="0"/>
          <a:lstStyle/>
          <a:p>
            <a:endParaRPr/>
          </a:p>
        </p:txBody>
      </p:sp>
      <p:pic>
        <p:nvPicPr>
          <p:cNvPr id="17" name="object 17"/>
          <p:cNvPicPr/>
          <p:nvPr/>
        </p:nvPicPr>
        <p:blipFill>
          <a:blip r:embed="rId2" cstate="print"/>
          <a:stretch>
            <a:fillRect/>
          </a:stretch>
        </p:blipFill>
        <p:spPr>
          <a:xfrm>
            <a:off x="8659573" y="1344911"/>
            <a:ext cx="216941" cy="216877"/>
          </a:xfrm>
          <a:prstGeom prst="rect">
            <a:avLst/>
          </a:prstGeom>
        </p:spPr>
      </p:pic>
      <p:grpSp>
        <p:nvGrpSpPr>
          <p:cNvPr id="18" name="object 18"/>
          <p:cNvGrpSpPr/>
          <p:nvPr/>
        </p:nvGrpSpPr>
        <p:grpSpPr>
          <a:xfrm>
            <a:off x="8687765" y="849186"/>
            <a:ext cx="160655" cy="318135"/>
            <a:chOff x="705655" y="5565550"/>
            <a:chExt cx="160655" cy="318135"/>
          </a:xfrm>
        </p:grpSpPr>
        <p:sp>
          <p:nvSpPr>
            <p:cNvPr id="19" name="object 19"/>
            <p:cNvSpPr/>
            <p:nvPr/>
          </p:nvSpPr>
          <p:spPr>
            <a:xfrm>
              <a:off x="705650" y="5565559"/>
              <a:ext cx="160655" cy="318135"/>
            </a:xfrm>
            <a:custGeom>
              <a:avLst/>
              <a:gdLst/>
              <a:ahLst/>
              <a:cxnLst/>
              <a:rect l="l" t="t" r="r" b="b"/>
              <a:pathLst>
                <a:path w="160655" h="318135">
                  <a:moveTo>
                    <a:pt x="60960" y="288899"/>
                  </a:moveTo>
                  <a:lnTo>
                    <a:pt x="58445" y="286397"/>
                  </a:lnTo>
                  <a:lnTo>
                    <a:pt x="55372" y="286397"/>
                  </a:lnTo>
                  <a:lnTo>
                    <a:pt x="52298" y="286397"/>
                  </a:lnTo>
                  <a:lnTo>
                    <a:pt x="49796" y="288899"/>
                  </a:lnTo>
                  <a:lnTo>
                    <a:pt x="49796" y="317792"/>
                  </a:lnTo>
                  <a:lnTo>
                    <a:pt x="60960" y="317792"/>
                  </a:lnTo>
                  <a:lnTo>
                    <a:pt x="60960" y="288899"/>
                  </a:lnTo>
                  <a:close/>
                </a:path>
                <a:path w="160655" h="318135">
                  <a:moveTo>
                    <a:pt x="85864" y="288899"/>
                  </a:moveTo>
                  <a:lnTo>
                    <a:pt x="83350" y="286397"/>
                  </a:lnTo>
                  <a:lnTo>
                    <a:pt x="80276" y="286397"/>
                  </a:lnTo>
                  <a:lnTo>
                    <a:pt x="77203" y="286397"/>
                  </a:lnTo>
                  <a:lnTo>
                    <a:pt x="74701" y="288899"/>
                  </a:lnTo>
                  <a:lnTo>
                    <a:pt x="74701" y="317792"/>
                  </a:lnTo>
                  <a:lnTo>
                    <a:pt x="85864" y="317792"/>
                  </a:lnTo>
                  <a:lnTo>
                    <a:pt x="85864" y="288899"/>
                  </a:lnTo>
                  <a:close/>
                </a:path>
                <a:path w="160655" h="318135">
                  <a:moveTo>
                    <a:pt x="110769" y="288899"/>
                  </a:moveTo>
                  <a:lnTo>
                    <a:pt x="108254" y="286397"/>
                  </a:lnTo>
                  <a:lnTo>
                    <a:pt x="105181" y="286397"/>
                  </a:lnTo>
                  <a:lnTo>
                    <a:pt x="102108" y="286397"/>
                  </a:lnTo>
                  <a:lnTo>
                    <a:pt x="99606" y="288899"/>
                  </a:lnTo>
                  <a:lnTo>
                    <a:pt x="99606" y="317792"/>
                  </a:lnTo>
                  <a:lnTo>
                    <a:pt x="110769" y="317792"/>
                  </a:lnTo>
                  <a:lnTo>
                    <a:pt x="110769" y="288899"/>
                  </a:lnTo>
                  <a:close/>
                </a:path>
                <a:path w="160655" h="318135">
                  <a:moveTo>
                    <a:pt x="160578" y="127025"/>
                  </a:moveTo>
                  <a:lnTo>
                    <a:pt x="158064" y="124523"/>
                  </a:lnTo>
                  <a:lnTo>
                    <a:pt x="151917" y="124523"/>
                  </a:lnTo>
                  <a:lnTo>
                    <a:pt x="149415" y="127025"/>
                  </a:lnTo>
                  <a:lnTo>
                    <a:pt x="149415" y="136969"/>
                  </a:lnTo>
                  <a:lnTo>
                    <a:pt x="149415" y="148107"/>
                  </a:lnTo>
                  <a:lnTo>
                    <a:pt x="149415" y="236588"/>
                  </a:lnTo>
                  <a:lnTo>
                    <a:pt x="136956" y="236588"/>
                  </a:lnTo>
                  <a:lnTo>
                    <a:pt x="136956" y="247726"/>
                  </a:lnTo>
                  <a:lnTo>
                    <a:pt x="136956" y="261493"/>
                  </a:lnTo>
                  <a:lnTo>
                    <a:pt x="123190" y="261493"/>
                  </a:lnTo>
                  <a:lnTo>
                    <a:pt x="123190" y="247738"/>
                  </a:lnTo>
                  <a:lnTo>
                    <a:pt x="136956" y="247726"/>
                  </a:lnTo>
                  <a:lnTo>
                    <a:pt x="136956" y="236588"/>
                  </a:lnTo>
                  <a:lnTo>
                    <a:pt x="135648" y="236588"/>
                  </a:lnTo>
                  <a:lnTo>
                    <a:pt x="135648" y="148120"/>
                  </a:lnTo>
                  <a:lnTo>
                    <a:pt x="149415" y="148107"/>
                  </a:lnTo>
                  <a:lnTo>
                    <a:pt x="149415" y="136969"/>
                  </a:lnTo>
                  <a:lnTo>
                    <a:pt x="135661" y="136969"/>
                  </a:lnTo>
                  <a:lnTo>
                    <a:pt x="135661" y="123202"/>
                  </a:lnTo>
                  <a:lnTo>
                    <a:pt x="135661" y="112064"/>
                  </a:lnTo>
                  <a:lnTo>
                    <a:pt x="135661" y="102120"/>
                  </a:lnTo>
                  <a:lnTo>
                    <a:pt x="133159" y="99618"/>
                  </a:lnTo>
                  <a:lnTo>
                    <a:pt x="127012" y="99618"/>
                  </a:lnTo>
                  <a:lnTo>
                    <a:pt x="124510" y="102120"/>
                  </a:lnTo>
                  <a:lnTo>
                    <a:pt x="124510" y="112064"/>
                  </a:lnTo>
                  <a:lnTo>
                    <a:pt x="124510" y="123202"/>
                  </a:lnTo>
                  <a:lnTo>
                    <a:pt x="124510" y="136969"/>
                  </a:lnTo>
                  <a:lnTo>
                    <a:pt x="124510" y="148120"/>
                  </a:lnTo>
                  <a:lnTo>
                    <a:pt x="124510" y="236588"/>
                  </a:lnTo>
                  <a:lnTo>
                    <a:pt x="112077" y="236588"/>
                  </a:lnTo>
                  <a:lnTo>
                    <a:pt x="112077" y="247738"/>
                  </a:lnTo>
                  <a:lnTo>
                    <a:pt x="112077" y="261505"/>
                  </a:lnTo>
                  <a:lnTo>
                    <a:pt x="98310" y="261505"/>
                  </a:lnTo>
                  <a:lnTo>
                    <a:pt x="98310" y="247738"/>
                  </a:lnTo>
                  <a:lnTo>
                    <a:pt x="112077" y="247738"/>
                  </a:lnTo>
                  <a:lnTo>
                    <a:pt x="112077" y="236588"/>
                  </a:lnTo>
                  <a:lnTo>
                    <a:pt x="87160" y="236588"/>
                  </a:lnTo>
                  <a:lnTo>
                    <a:pt x="87160" y="247726"/>
                  </a:lnTo>
                  <a:lnTo>
                    <a:pt x="87160" y="261493"/>
                  </a:lnTo>
                  <a:lnTo>
                    <a:pt x="73393" y="261493"/>
                  </a:lnTo>
                  <a:lnTo>
                    <a:pt x="73393" y="247738"/>
                  </a:lnTo>
                  <a:lnTo>
                    <a:pt x="87160" y="247726"/>
                  </a:lnTo>
                  <a:lnTo>
                    <a:pt x="87160" y="236588"/>
                  </a:lnTo>
                  <a:lnTo>
                    <a:pt x="62268" y="236588"/>
                  </a:lnTo>
                  <a:lnTo>
                    <a:pt x="62268" y="247738"/>
                  </a:lnTo>
                  <a:lnTo>
                    <a:pt x="62268" y="261505"/>
                  </a:lnTo>
                  <a:lnTo>
                    <a:pt x="48501" y="261505"/>
                  </a:lnTo>
                  <a:lnTo>
                    <a:pt x="48501" y="247738"/>
                  </a:lnTo>
                  <a:lnTo>
                    <a:pt x="62268" y="247738"/>
                  </a:lnTo>
                  <a:lnTo>
                    <a:pt x="62268" y="236588"/>
                  </a:lnTo>
                  <a:lnTo>
                    <a:pt x="37363" y="236588"/>
                  </a:lnTo>
                  <a:lnTo>
                    <a:pt x="37363" y="247738"/>
                  </a:lnTo>
                  <a:lnTo>
                    <a:pt x="37363" y="261505"/>
                  </a:lnTo>
                  <a:lnTo>
                    <a:pt x="23596" y="261505"/>
                  </a:lnTo>
                  <a:lnTo>
                    <a:pt x="23596" y="247738"/>
                  </a:lnTo>
                  <a:lnTo>
                    <a:pt x="37363" y="247738"/>
                  </a:lnTo>
                  <a:lnTo>
                    <a:pt x="37363" y="236588"/>
                  </a:lnTo>
                  <a:lnTo>
                    <a:pt x="36042" y="236588"/>
                  </a:lnTo>
                  <a:lnTo>
                    <a:pt x="36042" y="148120"/>
                  </a:lnTo>
                  <a:lnTo>
                    <a:pt x="124510" y="148120"/>
                  </a:lnTo>
                  <a:lnTo>
                    <a:pt x="124510" y="136969"/>
                  </a:lnTo>
                  <a:lnTo>
                    <a:pt x="36042" y="136969"/>
                  </a:lnTo>
                  <a:lnTo>
                    <a:pt x="36042" y="123202"/>
                  </a:lnTo>
                  <a:lnTo>
                    <a:pt x="124510" y="123202"/>
                  </a:lnTo>
                  <a:lnTo>
                    <a:pt x="124510" y="112064"/>
                  </a:lnTo>
                  <a:lnTo>
                    <a:pt x="121081" y="112064"/>
                  </a:lnTo>
                  <a:lnTo>
                    <a:pt x="114249" y="98310"/>
                  </a:lnTo>
                  <a:lnTo>
                    <a:pt x="110756" y="91274"/>
                  </a:lnTo>
                  <a:lnTo>
                    <a:pt x="110756" y="87172"/>
                  </a:lnTo>
                  <a:lnTo>
                    <a:pt x="110756" y="73418"/>
                  </a:lnTo>
                  <a:lnTo>
                    <a:pt x="110756" y="62255"/>
                  </a:lnTo>
                  <a:lnTo>
                    <a:pt x="110756" y="44221"/>
                  </a:lnTo>
                  <a:lnTo>
                    <a:pt x="110756" y="27406"/>
                  </a:lnTo>
                  <a:lnTo>
                    <a:pt x="108623" y="25273"/>
                  </a:lnTo>
                  <a:lnTo>
                    <a:pt x="108623" y="112064"/>
                  </a:lnTo>
                  <a:lnTo>
                    <a:pt x="51943" y="112064"/>
                  </a:lnTo>
                  <a:lnTo>
                    <a:pt x="58826" y="98310"/>
                  </a:lnTo>
                  <a:lnTo>
                    <a:pt x="101752" y="98310"/>
                  </a:lnTo>
                  <a:lnTo>
                    <a:pt x="108623" y="112064"/>
                  </a:lnTo>
                  <a:lnTo>
                    <a:pt x="108623" y="25273"/>
                  </a:lnTo>
                  <a:lnTo>
                    <a:pt x="108254" y="24904"/>
                  </a:lnTo>
                  <a:lnTo>
                    <a:pt x="102120" y="24904"/>
                  </a:lnTo>
                  <a:lnTo>
                    <a:pt x="99618" y="27406"/>
                  </a:lnTo>
                  <a:lnTo>
                    <a:pt x="99618" y="44221"/>
                  </a:lnTo>
                  <a:lnTo>
                    <a:pt x="99618" y="73418"/>
                  </a:lnTo>
                  <a:lnTo>
                    <a:pt x="99618" y="87172"/>
                  </a:lnTo>
                  <a:lnTo>
                    <a:pt x="60947" y="87172"/>
                  </a:lnTo>
                  <a:lnTo>
                    <a:pt x="60947" y="73418"/>
                  </a:lnTo>
                  <a:lnTo>
                    <a:pt x="99618" y="73418"/>
                  </a:lnTo>
                  <a:lnTo>
                    <a:pt x="99618" y="44221"/>
                  </a:lnTo>
                  <a:lnTo>
                    <a:pt x="96164" y="37287"/>
                  </a:lnTo>
                  <a:lnTo>
                    <a:pt x="96164" y="62255"/>
                  </a:lnTo>
                  <a:lnTo>
                    <a:pt x="64389" y="62255"/>
                  </a:lnTo>
                  <a:lnTo>
                    <a:pt x="73406" y="44221"/>
                  </a:lnTo>
                  <a:lnTo>
                    <a:pt x="80276" y="30492"/>
                  </a:lnTo>
                  <a:lnTo>
                    <a:pt x="96164" y="62255"/>
                  </a:lnTo>
                  <a:lnTo>
                    <a:pt x="96164" y="37287"/>
                  </a:lnTo>
                  <a:lnTo>
                    <a:pt x="92786" y="30492"/>
                  </a:lnTo>
                  <a:lnTo>
                    <a:pt x="85852" y="16548"/>
                  </a:lnTo>
                  <a:lnTo>
                    <a:pt x="85852" y="2501"/>
                  </a:lnTo>
                  <a:lnTo>
                    <a:pt x="83350" y="0"/>
                  </a:lnTo>
                  <a:lnTo>
                    <a:pt x="77216" y="0"/>
                  </a:lnTo>
                  <a:lnTo>
                    <a:pt x="74714" y="2501"/>
                  </a:lnTo>
                  <a:lnTo>
                    <a:pt x="74637" y="16840"/>
                  </a:lnTo>
                  <a:lnTo>
                    <a:pt x="60947" y="44221"/>
                  </a:lnTo>
                  <a:lnTo>
                    <a:pt x="60947" y="27406"/>
                  </a:lnTo>
                  <a:lnTo>
                    <a:pt x="58445" y="24904"/>
                  </a:lnTo>
                  <a:lnTo>
                    <a:pt x="52298" y="24904"/>
                  </a:lnTo>
                  <a:lnTo>
                    <a:pt x="49809" y="27406"/>
                  </a:lnTo>
                  <a:lnTo>
                    <a:pt x="49733" y="91554"/>
                  </a:lnTo>
                  <a:lnTo>
                    <a:pt x="39484" y="112064"/>
                  </a:lnTo>
                  <a:lnTo>
                    <a:pt x="36042" y="112064"/>
                  </a:lnTo>
                  <a:lnTo>
                    <a:pt x="36042" y="102120"/>
                  </a:lnTo>
                  <a:lnTo>
                    <a:pt x="33540" y="99618"/>
                  </a:lnTo>
                  <a:lnTo>
                    <a:pt x="27393" y="99618"/>
                  </a:lnTo>
                  <a:lnTo>
                    <a:pt x="24904" y="102120"/>
                  </a:lnTo>
                  <a:lnTo>
                    <a:pt x="24904" y="136969"/>
                  </a:lnTo>
                  <a:lnTo>
                    <a:pt x="24904" y="148120"/>
                  </a:lnTo>
                  <a:lnTo>
                    <a:pt x="24904" y="236601"/>
                  </a:lnTo>
                  <a:lnTo>
                    <a:pt x="11137" y="236601"/>
                  </a:lnTo>
                  <a:lnTo>
                    <a:pt x="11137" y="148120"/>
                  </a:lnTo>
                  <a:lnTo>
                    <a:pt x="24904" y="148120"/>
                  </a:lnTo>
                  <a:lnTo>
                    <a:pt x="24904" y="136969"/>
                  </a:lnTo>
                  <a:lnTo>
                    <a:pt x="11137" y="136969"/>
                  </a:lnTo>
                  <a:lnTo>
                    <a:pt x="11137" y="127025"/>
                  </a:lnTo>
                  <a:lnTo>
                    <a:pt x="8636" y="124523"/>
                  </a:lnTo>
                  <a:lnTo>
                    <a:pt x="2489" y="124523"/>
                  </a:lnTo>
                  <a:lnTo>
                    <a:pt x="0" y="127025"/>
                  </a:lnTo>
                  <a:lnTo>
                    <a:pt x="0" y="245249"/>
                  </a:lnTo>
                  <a:lnTo>
                    <a:pt x="2489" y="247751"/>
                  </a:lnTo>
                  <a:lnTo>
                    <a:pt x="12433" y="247751"/>
                  </a:lnTo>
                  <a:lnTo>
                    <a:pt x="12433" y="270154"/>
                  </a:lnTo>
                  <a:lnTo>
                    <a:pt x="14947" y="272656"/>
                  </a:lnTo>
                  <a:lnTo>
                    <a:pt x="24904" y="272656"/>
                  </a:lnTo>
                  <a:lnTo>
                    <a:pt x="24904" y="317792"/>
                  </a:lnTo>
                  <a:lnTo>
                    <a:pt x="36042" y="317792"/>
                  </a:lnTo>
                  <a:lnTo>
                    <a:pt x="36042" y="272656"/>
                  </a:lnTo>
                  <a:lnTo>
                    <a:pt x="124510" y="272656"/>
                  </a:lnTo>
                  <a:lnTo>
                    <a:pt x="124510" y="317792"/>
                  </a:lnTo>
                  <a:lnTo>
                    <a:pt x="135661" y="317792"/>
                  </a:lnTo>
                  <a:lnTo>
                    <a:pt x="135661" y="272656"/>
                  </a:lnTo>
                  <a:lnTo>
                    <a:pt x="145618" y="272656"/>
                  </a:lnTo>
                  <a:lnTo>
                    <a:pt x="148120" y="270154"/>
                  </a:lnTo>
                  <a:lnTo>
                    <a:pt x="148120" y="261505"/>
                  </a:lnTo>
                  <a:lnTo>
                    <a:pt x="148120" y="247751"/>
                  </a:lnTo>
                  <a:lnTo>
                    <a:pt x="158064" y="247751"/>
                  </a:lnTo>
                  <a:lnTo>
                    <a:pt x="160578" y="245249"/>
                  </a:lnTo>
                  <a:lnTo>
                    <a:pt x="160578" y="236601"/>
                  </a:lnTo>
                  <a:lnTo>
                    <a:pt x="160578" y="148107"/>
                  </a:lnTo>
                  <a:lnTo>
                    <a:pt x="160578" y="136969"/>
                  </a:lnTo>
                  <a:lnTo>
                    <a:pt x="160578" y="127025"/>
                  </a:lnTo>
                  <a:close/>
                </a:path>
              </a:pathLst>
            </a:custGeom>
            <a:solidFill>
              <a:srgbClr val="00B4C9"/>
            </a:solidFill>
          </p:spPr>
          <p:txBody>
            <a:bodyPr wrap="square" lIns="0" tIns="0" rIns="0" bIns="0" rtlCol="0"/>
            <a:lstStyle/>
            <a:p>
              <a:endParaRPr/>
            </a:p>
          </p:txBody>
        </p:sp>
        <p:pic>
          <p:nvPicPr>
            <p:cNvPr id="20" name="object 20"/>
            <p:cNvPicPr/>
            <p:nvPr/>
          </p:nvPicPr>
          <p:blipFill>
            <a:blip r:embed="rId3" cstate="print"/>
            <a:stretch>
              <a:fillRect/>
            </a:stretch>
          </p:blipFill>
          <p:spPr>
            <a:xfrm>
              <a:off x="742998" y="5714979"/>
              <a:ext cx="85864" cy="85864"/>
            </a:xfrm>
            <a:prstGeom prst="rect">
              <a:avLst/>
            </a:prstGeom>
          </p:spPr>
        </p:pic>
      </p:grpSp>
      <p:sp>
        <p:nvSpPr>
          <p:cNvPr id="43" name="object 43"/>
          <p:cNvSpPr txBox="1"/>
          <p:nvPr/>
        </p:nvSpPr>
        <p:spPr>
          <a:xfrm>
            <a:off x="8989565" y="1005714"/>
            <a:ext cx="742354" cy="882870"/>
          </a:xfrm>
          <a:prstGeom prst="rect">
            <a:avLst/>
          </a:prstGeom>
        </p:spPr>
        <p:txBody>
          <a:bodyPr vert="horz" wrap="square" lIns="0" tIns="13970" rIns="0" bIns="0" rtlCol="0">
            <a:spAutoFit/>
          </a:bodyPr>
          <a:lstStyle/>
          <a:p>
            <a:pPr marL="12700">
              <a:lnSpc>
                <a:spcPct val="100000"/>
              </a:lnSpc>
              <a:spcBef>
                <a:spcPts val="110"/>
              </a:spcBef>
            </a:pPr>
            <a:r>
              <a:rPr sz="900" spc="-10" dirty="0">
                <a:solidFill>
                  <a:srgbClr val="58595B"/>
                </a:solidFill>
                <a:latin typeface="Lucida Sans Unicode"/>
                <a:cs typeface="Lucida Sans Unicode"/>
              </a:rPr>
              <a:t>Government</a:t>
            </a:r>
            <a:endParaRPr sz="900" dirty="0">
              <a:latin typeface="Lucida Sans Unicode"/>
              <a:cs typeface="Lucida Sans Unicode"/>
            </a:endParaRPr>
          </a:p>
          <a:p>
            <a:pPr marL="12700" marR="146685">
              <a:lnSpc>
                <a:spcPct val="286900"/>
              </a:lnSpc>
            </a:pPr>
            <a:r>
              <a:rPr sz="900" spc="-10" dirty="0">
                <a:solidFill>
                  <a:srgbClr val="58595B"/>
                </a:solidFill>
                <a:latin typeface="Lucida Sans Unicode"/>
                <a:cs typeface="Lucida Sans Unicode"/>
              </a:rPr>
              <a:t>Industry Academia</a:t>
            </a:r>
            <a:endParaRPr sz="900" dirty="0">
              <a:latin typeface="Lucida Sans Unicode"/>
              <a:cs typeface="Lucida Sans Unicode"/>
            </a:endParaRPr>
          </a:p>
        </p:txBody>
      </p:sp>
      <p:sp>
        <p:nvSpPr>
          <p:cNvPr id="44" name="object 44"/>
          <p:cNvSpPr/>
          <p:nvPr/>
        </p:nvSpPr>
        <p:spPr>
          <a:xfrm>
            <a:off x="8640249" y="1254550"/>
            <a:ext cx="1322070" cy="0"/>
          </a:xfrm>
          <a:custGeom>
            <a:avLst/>
            <a:gdLst/>
            <a:ahLst/>
            <a:cxnLst/>
            <a:rect l="l" t="t" r="r" b="b"/>
            <a:pathLst>
              <a:path w="1322070">
                <a:moveTo>
                  <a:pt x="1321447" y="0"/>
                </a:moveTo>
                <a:lnTo>
                  <a:pt x="0" y="0"/>
                </a:lnTo>
              </a:path>
            </a:pathLst>
          </a:custGeom>
          <a:ln w="3403">
            <a:solidFill>
              <a:srgbClr val="9DA6B6"/>
            </a:solidFill>
          </a:ln>
        </p:spPr>
        <p:txBody>
          <a:bodyPr wrap="square" lIns="0" tIns="0" rIns="0" bIns="0" rtlCol="0"/>
          <a:lstStyle/>
          <a:p>
            <a:endParaRPr/>
          </a:p>
        </p:txBody>
      </p:sp>
      <p:sp>
        <p:nvSpPr>
          <p:cNvPr id="45" name="object 45"/>
          <p:cNvSpPr/>
          <p:nvPr/>
        </p:nvSpPr>
        <p:spPr>
          <a:xfrm>
            <a:off x="8640249" y="1646318"/>
            <a:ext cx="1322070" cy="0"/>
          </a:xfrm>
          <a:custGeom>
            <a:avLst/>
            <a:gdLst/>
            <a:ahLst/>
            <a:cxnLst/>
            <a:rect l="l" t="t" r="r" b="b"/>
            <a:pathLst>
              <a:path w="1322070">
                <a:moveTo>
                  <a:pt x="1321447" y="0"/>
                </a:moveTo>
                <a:lnTo>
                  <a:pt x="0" y="0"/>
                </a:lnTo>
              </a:path>
            </a:pathLst>
          </a:custGeom>
          <a:ln w="3403">
            <a:solidFill>
              <a:srgbClr val="9DA6B6"/>
            </a:solidFill>
          </a:ln>
        </p:spPr>
        <p:txBody>
          <a:bodyPr wrap="square" lIns="0" tIns="0" rIns="0" bIns="0" rtlCol="0"/>
          <a:lstStyle/>
          <a:p>
            <a:endParaRPr/>
          </a:p>
        </p:txBody>
      </p:sp>
      <p:sp>
        <p:nvSpPr>
          <p:cNvPr id="46" name="object 46"/>
          <p:cNvSpPr txBox="1"/>
          <p:nvPr/>
        </p:nvSpPr>
        <p:spPr>
          <a:xfrm>
            <a:off x="8629942" y="579580"/>
            <a:ext cx="1807210" cy="229550"/>
          </a:xfrm>
          <a:prstGeom prst="rect">
            <a:avLst/>
          </a:prstGeom>
        </p:spPr>
        <p:txBody>
          <a:bodyPr vert="horz" wrap="square" lIns="0" tIns="13970" rIns="0" bIns="0" rtlCol="0">
            <a:spAutoFit/>
          </a:bodyPr>
          <a:lstStyle/>
          <a:p>
            <a:pPr marL="12700">
              <a:lnSpc>
                <a:spcPct val="100000"/>
              </a:lnSpc>
              <a:spcBef>
                <a:spcPts val="110"/>
              </a:spcBef>
            </a:pPr>
            <a:r>
              <a:rPr lang="en-GB" sz="1400" spc="-65" dirty="0">
                <a:solidFill>
                  <a:srgbClr val="1C0047"/>
                </a:solidFill>
                <a:latin typeface="Arial Black"/>
                <a:cs typeface="Arial Black"/>
              </a:rPr>
              <a:t>Legend</a:t>
            </a:r>
            <a:r>
              <a:rPr lang="en-GB" sz="1050" spc="-65" dirty="0">
                <a:solidFill>
                  <a:srgbClr val="1C0047"/>
                </a:solidFill>
                <a:latin typeface="Arial Black"/>
                <a:cs typeface="Arial Black"/>
              </a:rPr>
              <a:t>:</a:t>
            </a:r>
            <a:endParaRPr sz="1050" dirty="0">
              <a:latin typeface="Arial Black"/>
              <a:cs typeface="Arial Black"/>
            </a:endParaRPr>
          </a:p>
        </p:txBody>
      </p:sp>
      <p:grpSp>
        <p:nvGrpSpPr>
          <p:cNvPr id="52" name="Group 51">
            <a:extLst>
              <a:ext uri="{FF2B5EF4-FFF2-40B4-BE49-F238E27FC236}">
                <a16:creationId xmlns:a16="http://schemas.microsoft.com/office/drawing/2014/main" id="{48E0D850-B13A-4A1D-43B9-2D52CB77F04E}"/>
              </a:ext>
            </a:extLst>
          </p:cNvPr>
          <p:cNvGrpSpPr/>
          <p:nvPr/>
        </p:nvGrpSpPr>
        <p:grpSpPr>
          <a:xfrm>
            <a:off x="6869740" y="3097849"/>
            <a:ext cx="1187724" cy="1867113"/>
            <a:chOff x="5455221" y="2736426"/>
            <a:chExt cx="1187724" cy="1867113"/>
          </a:xfrm>
        </p:grpSpPr>
        <p:pic>
          <p:nvPicPr>
            <p:cNvPr id="11" name="object 11"/>
            <p:cNvPicPr/>
            <p:nvPr/>
          </p:nvPicPr>
          <p:blipFill>
            <a:blip r:embed="rId4" cstate="print"/>
            <a:stretch>
              <a:fillRect/>
            </a:stretch>
          </p:blipFill>
          <p:spPr>
            <a:xfrm>
              <a:off x="5793352" y="3560566"/>
              <a:ext cx="344976" cy="262814"/>
            </a:xfrm>
            <a:prstGeom prst="rect">
              <a:avLst/>
            </a:prstGeom>
          </p:spPr>
        </p:pic>
        <p:grpSp>
          <p:nvGrpSpPr>
            <p:cNvPr id="4" name="Group 3">
              <a:extLst>
                <a:ext uri="{FF2B5EF4-FFF2-40B4-BE49-F238E27FC236}">
                  <a16:creationId xmlns:a16="http://schemas.microsoft.com/office/drawing/2014/main" id="{65A8073F-E657-25C7-5D1B-03B8C0585F88}"/>
                </a:ext>
              </a:extLst>
            </p:cNvPr>
            <p:cNvGrpSpPr/>
            <p:nvPr/>
          </p:nvGrpSpPr>
          <p:grpSpPr>
            <a:xfrm>
              <a:off x="5455221" y="3468914"/>
              <a:ext cx="255506" cy="385280"/>
              <a:chOff x="3787203" y="3892053"/>
              <a:chExt cx="149860" cy="296545"/>
            </a:xfrm>
          </p:grpSpPr>
          <p:sp>
            <p:nvSpPr>
              <p:cNvPr id="13" name="object 13"/>
              <p:cNvSpPr/>
              <p:nvPr/>
            </p:nvSpPr>
            <p:spPr>
              <a:xfrm>
                <a:off x="3787203" y="3892053"/>
                <a:ext cx="149860" cy="296545"/>
              </a:xfrm>
              <a:custGeom>
                <a:avLst/>
                <a:gdLst/>
                <a:ahLst/>
                <a:cxnLst/>
                <a:rect l="l" t="t" r="r" b="b"/>
                <a:pathLst>
                  <a:path w="149860" h="296545">
                    <a:moveTo>
                      <a:pt x="56857" y="269455"/>
                    </a:moveTo>
                    <a:lnTo>
                      <a:pt x="54521" y="267119"/>
                    </a:lnTo>
                    <a:lnTo>
                      <a:pt x="51650" y="267119"/>
                    </a:lnTo>
                    <a:lnTo>
                      <a:pt x="48780" y="267119"/>
                    </a:lnTo>
                    <a:lnTo>
                      <a:pt x="46456" y="269455"/>
                    </a:lnTo>
                    <a:lnTo>
                      <a:pt x="46456" y="296405"/>
                    </a:lnTo>
                    <a:lnTo>
                      <a:pt x="56857" y="296405"/>
                    </a:lnTo>
                    <a:lnTo>
                      <a:pt x="56857" y="269455"/>
                    </a:lnTo>
                    <a:close/>
                  </a:path>
                  <a:path w="149860" h="296545">
                    <a:moveTo>
                      <a:pt x="80086" y="269455"/>
                    </a:moveTo>
                    <a:lnTo>
                      <a:pt x="77749" y="267119"/>
                    </a:lnTo>
                    <a:lnTo>
                      <a:pt x="74879" y="267119"/>
                    </a:lnTo>
                    <a:lnTo>
                      <a:pt x="72009" y="267119"/>
                    </a:lnTo>
                    <a:lnTo>
                      <a:pt x="69684" y="269455"/>
                    </a:lnTo>
                    <a:lnTo>
                      <a:pt x="69684" y="296405"/>
                    </a:lnTo>
                    <a:lnTo>
                      <a:pt x="80086" y="296405"/>
                    </a:lnTo>
                    <a:lnTo>
                      <a:pt x="80086" y="269455"/>
                    </a:lnTo>
                    <a:close/>
                  </a:path>
                  <a:path w="149860" h="296545">
                    <a:moveTo>
                      <a:pt x="103301" y="269455"/>
                    </a:moveTo>
                    <a:lnTo>
                      <a:pt x="100965" y="267119"/>
                    </a:lnTo>
                    <a:lnTo>
                      <a:pt x="98094" y="267119"/>
                    </a:lnTo>
                    <a:lnTo>
                      <a:pt x="95224" y="267119"/>
                    </a:lnTo>
                    <a:lnTo>
                      <a:pt x="92900" y="269455"/>
                    </a:lnTo>
                    <a:lnTo>
                      <a:pt x="92900" y="296405"/>
                    </a:lnTo>
                    <a:lnTo>
                      <a:pt x="103301" y="296405"/>
                    </a:lnTo>
                    <a:lnTo>
                      <a:pt x="103301" y="269455"/>
                    </a:lnTo>
                    <a:close/>
                  </a:path>
                  <a:path w="149860" h="296545">
                    <a:moveTo>
                      <a:pt x="149771" y="118478"/>
                    </a:moveTo>
                    <a:lnTo>
                      <a:pt x="147434" y="116141"/>
                    </a:lnTo>
                    <a:lnTo>
                      <a:pt x="141693" y="116141"/>
                    </a:lnTo>
                    <a:lnTo>
                      <a:pt x="139369" y="118478"/>
                    </a:lnTo>
                    <a:lnTo>
                      <a:pt x="139369" y="127749"/>
                    </a:lnTo>
                    <a:lnTo>
                      <a:pt x="139369" y="138137"/>
                    </a:lnTo>
                    <a:lnTo>
                      <a:pt x="139369" y="220662"/>
                    </a:lnTo>
                    <a:lnTo>
                      <a:pt x="127749" y="220662"/>
                    </a:lnTo>
                    <a:lnTo>
                      <a:pt x="127749" y="231063"/>
                    </a:lnTo>
                    <a:lnTo>
                      <a:pt x="127749" y="243903"/>
                    </a:lnTo>
                    <a:lnTo>
                      <a:pt x="114909" y="243903"/>
                    </a:lnTo>
                    <a:lnTo>
                      <a:pt x="114909" y="231076"/>
                    </a:lnTo>
                    <a:lnTo>
                      <a:pt x="127749" y="231063"/>
                    </a:lnTo>
                    <a:lnTo>
                      <a:pt x="127749" y="220662"/>
                    </a:lnTo>
                    <a:lnTo>
                      <a:pt x="126530" y="220662"/>
                    </a:lnTo>
                    <a:lnTo>
                      <a:pt x="126530" y="138150"/>
                    </a:lnTo>
                    <a:lnTo>
                      <a:pt x="139369" y="138137"/>
                    </a:lnTo>
                    <a:lnTo>
                      <a:pt x="139369" y="127749"/>
                    </a:lnTo>
                    <a:lnTo>
                      <a:pt x="126530" y="127749"/>
                    </a:lnTo>
                    <a:lnTo>
                      <a:pt x="126530" y="114909"/>
                    </a:lnTo>
                    <a:lnTo>
                      <a:pt x="126530" y="104521"/>
                    </a:lnTo>
                    <a:lnTo>
                      <a:pt x="126530" y="95237"/>
                    </a:lnTo>
                    <a:lnTo>
                      <a:pt x="124193" y="92913"/>
                    </a:lnTo>
                    <a:lnTo>
                      <a:pt x="118465" y="92913"/>
                    </a:lnTo>
                    <a:lnTo>
                      <a:pt x="116141" y="95237"/>
                    </a:lnTo>
                    <a:lnTo>
                      <a:pt x="116141" y="104521"/>
                    </a:lnTo>
                    <a:lnTo>
                      <a:pt x="116141" y="114909"/>
                    </a:lnTo>
                    <a:lnTo>
                      <a:pt x="116141" y="127749"/>
                    </a:lnTo>
                    <a:lnTo>
                      <a:pt x="116141" y="138150"/>
                    </a:lnTo>
                    <a:lnTo>
                      <a:pt x="116141" y="220662"/>
                    </a:lnTo>
                    <a:lnTo>
                      <a:pt x="104533" y="220662"/>
                    </a:lnTo>
                    <a:lnTo>
                      <a:pt x="104533" y="231076"/>
                    </a:lnTo>
                    <a:lnTo>
                      <a:pt x="104533" y="243916"/>
                    </a:lnTo>
                    <a:lnTo>
                      <a:pt x="91694" y="243916"/>
                    </a:lnTo>
                    <a:lnTo>
                      <a:pt x="91694" y="231076"/>
                    </a:lnTo>
                    <a:lnTo>
                      <a:pt x="104533" y="231076"/>
                    </a:lnTo>
                    <a:lnTo>
                      <a:pt x="104533" y="220662"/>
                    </a:lnTo>
                    <a:lnTo>
                      <a:pt x="81292" y="220662"/>
                    </a:lnTo>
                    <a:lnTo>
                      <a:pt x="81292" y="231063"/>
                    </a:lnTo>
                    <a:lnTo>
                      <a:pt x="81292" y="243903"/>
                    </a:lnTo>
                    <a:lnTo>
                      <a:pt x="68453" y="243903"/>
                    </a:lnTo>
                    <a:lnTo>
                      <a:pt x="68453" y="231063"/>
                    </a:lnTo>
                    <a:lnTo>
                      <a:pt x="81292" y="231063"/>
                    </a:lnTo>
                    <a:lnTo>
                      <a:pt x="81292" y="220662"/>
                    </a:lnTo>
                    <a:lnTo>
                      <a:pt x="58077" y="220662"/>
                    </a:lnTo>
                    <a:lnTo>
                      <a:pt x="58077" y="231076"/>
                    </a:lnTo>
                    <a:lnTo>
                      <a:pt x="58077" y="243916"/>
                    </a:lnTo>
                    <a:lnTo>
                      <a:pt x="45237" y="243916"/>
                    </a:lnTo>
                    <a:lnTo>
                      <a:pt x="45237" y="231076"/>
                    </a:lnTo>
                    <a:lnTo>
                      <a:pt x="58077" y="231076"/>
                    </a:lnTo>
                    <a:lnTo>
                      <a:pt x="58077" y="220662"/>
                    </a:lnTo>
                    <a:lnTo>
                      <a:pt x="34848" y="220662"/>
                    </a:lnTo>
                    <a:lnTo>
                      <a:pt x="34848" y="231076"/>
                    </a:lnTo>
                    <a:lnTo>
                      <a:pt x="34848" y="243916"/>
                    </a:lnTo>
                    <a:lnTo>
                      <a:pt x="22009" y="243916"/>
                    </a:lnTo>
                    <a:lnTo>
                      <a:pt x="22009" y="231076"/>
                    </a:lnTo>
                    <a:lnTo>
                      <a:pt x="34848" y="231076"/>
                    </a:lnTo>
                    <a:lnTo>
                      <a:pt x="34848" y="220662"/>
                    </a:lnTo>
                    <a:lnTo>
                      <a:pt x="33616" y="220662"/>
                    </a:lnTo>
                    <a:lnTo>
                      <a:pt x="33616" y="138150"/>
                    </a:lnTo>
                    <a:lnTo>
                      <a:pt x="116141" y="138150"/>
                    </a:lnTo>
                    <a:lnTo>
                      <a:pt x="116141" y="127749"/>
                    </a:lnTo>
                    <a:lnTo>
                      <a:pt x="33616" y="127749"/>
                    </a:lnTo>
                    <a:lnTo>
                      <a:pt x="33616" y="114909"/>
                    </a:lnTo>
                    <a:lnTo>
                      <a:pt x="116141" y="114909"/>
                    </a:lnTo>
                    <a:lnTo>
                      <a:pt x="116141" y="104521"/>
                    </a:lnTo>
                    <a:lnTo>
                      <a:pt x="112928" y="104521"/>
                    </a:lnTo>
                    <a:lnTo>
                      <a:pt x="106553" y="91694"/>
                    </a:lnTo>
                    <a:lnTo>
                      <a:pt x="103301" y="85128"/>
                    </a:lnTo>
                    <a:lnTo>
                      <a:pt x="103301" y="81305"/>
                    </a:lnTo>
                    <a:lnTo>
                      <a:pt x="103301" y="68478"/>
                    </a:lnTo>
                    <a:lnTo>
                      <a:pt x="103301" y="58064"/>
                    </a:lnTo>
                    <a:lnTo>
                      <a:pt x="103301" y="41249"/>
                    </a:lnTo>
                    <a:lnTo>
                      <a:pt x="103301" y="25565"/>
                    </a:lnTo>
                    <a:lnTo>
                      <a:pt x="101320" y="23583"/>
                    </a:lnTo>
                    <a:lnTo>
                      <a:pt x="101320" y="104521"/>
                    </a:lnTo>
                    <a:lnTo>
                      <a:pt x="48450" y="104521"/>
                    </a:lnTo>
                    <a:lnTo>
                      <a:pt x="54876" y="91694"/>
                    </a:lnTo>
                    <a:lnTo>
                      <a:pt x="94907" y="91694"/>
                    </a:lnTo>
                    <a:lnTo>
                      <a:pt x="101320" y="104521"/>
                    </a:lnTo>
                    <a:lnTo>
                      <a:pt x="101320" y="23583"/>
                    </a:lnTo>
                    <a:lnTo>
                      <a:pt x="100965" y="23228"/>
                    </a:lnTo>
                    <a:lnTo>
                      <a:pt x="95250" y="23228"/>
                    </a:lnTo>
                    <a:lnTo>
                      <a:pt x="92913" y="25565"/>
                    </a:lnTo>
                    <a:lnTo>
                      <a:pt x="92913" y="41249"/>
                    </a:lnTo>
                    <a:lnTo>
                      <a:pt x="92913" y="68478"/>
                    </a:lnTo>
                    <a:lnTo>
                      <a:pt x="92913" y="81305"/>
                    </a:lnTo>
                    <a:lnTo>
                      <a:pt x="56845" y="81305"/>
                    </a:lnTo>
                    <a:lnTo>
                      <a:pt x="56845" y="68478"/>
                    </a:lnTo>
                    <a:lnTo>
                      <a:pt x="92913" y="68478"/>
                    </a:lnTo>
                    <a:lnTo>
                      <a:pt x="92913" y="41249"/>
                    </a:lnTo>
                    <a:lnTo>
                      <a:pt x="89700" y="34798"/>
                    </a:lnTo>
                    <a:lnTo>
                      <a:pt x="89700" y="58064"/>
                    </a:lnTo>
                    <a:lnTo>
                      <a:pt x="60058" y="58064"/>
                    </a:lnTo>
                    <a:lnTo>
                      <a:pt x="68465" y="41249"/>
                    </a:lnTo>
                    <a:lnTo>
                      <a:pt x="74879" y="28435"/>
                    </a:lnTo>
                    <a:lnTo>
                      <a:pt x="89700" y="58064"/>
                    </a:lnTo>
                    <a:lnTo>
                      <a:pt x="89700" y="34798"/>
                    </a:lnTo>
                    <a:lnTo>
                      <a:pt x="86537" y="28435"/>
                    </a:lnTo>
                    <a:lnTo>
                      <a:pt x="80073" y="15430"/>
                    </a:lnTo>
                    <a:lnTo>
                      <a:pt x="80073" y="2336"/>
                    </a:lnTo>
                    <a:lnTo>
                      <a:pt x="77749" y="0"/>
                    </a:lnTo>
                    <a:lnTo>
                      <a:pt x="72021" y="0"/>
                    </a:lnTo>
                    <a:lnTo>
                      <a:pt x="69684" y="2336"/>
                    </a:lnTo>
                    <a:lnTo>
                      <a:pt x="69621" y="15709"/>
                    </a:lnTo>
                    <a:lnTo>
                      <a:pt x="56845" y="41249"/>
                    </a:lnTo>
                    <a:lnTo>
                      <a:pt x="56845" y="25565"/>
                    </a:lnTo>
                    <a:lnTo>
                      <a:pt x="54521" y="23228"/>
                    </a:lnTo>
                    <a:lnTo>
                      <a:pt x="48780" y="23228"/>
                    </a:lnTo>
                    <a:lnTo>
                      <a:pt x="46456" y="25565"/>
                    </a:lnTo>
                    <a:lnTo>
                      <a:pt x="46393" y="85394"/>
                    </a:lnTo>
                    <a:lnTo>
                      <a:pt x="36830" y="104521"/>
                    </a:lnTo>
                    <a:lnTo>
                      <a:pt x="33616" y="104521"/>
                    </a:lnTo>
                    <a:lnTo>
                      <a:pt x="33616" y="95237"/>
                    </a:lnTo>
                    <a:lnTo>
                      <a:pt x="31292" y="92913"/>
                    </a:lnTo>
                    <a:lnTo>
                      <a:pt x="25552" y="92913"/>
                    </a:lnTo>
                    <a:lnTo>
                      <a:pt x="23228" y="95237"/>
                    </a:lnTo>
                    <a:lnTo>
                      <a:pt x="23228" y="127749"/>
                    </a:lnTo>
                    <a:lnTo>
                      <a:pt x="23228" y="138150"/>
                    </a:lnTo>
                    <a:lnTo>
                      <a:pt x="23228" y="220675"/>
                    </a:lnTo>
                    <a:lnTo>
                      <a:pt x="10388" y="220675"/>
                    </a:lnTo>
                    <a:lnTo>
                      <a:pt x="10388" y="138150"/>
                    </a:lnTo>
                    <a:lnTo>
                      <a:pt x="23228" y="138150"/>
                    </a:lnTo>
                    <a:lnTo>
                      <a:pt x="23228" y="127749"/>
                    </a:lnTo>
                    <a:lnTo>
                      <a:pt x="10388" y="127749"/>
                    </a:lnTo>
                    <a:lnTo>
                      <a:pt x="10388" y="118478"/>
                    </a:lnTo>
                    <a:lnTo>
                      <a:pt x="8051" y="116141"/>
                    </a:lnTo>
                    <a:lnTo>
                      <a:pt x="2324" y="116141"/>
                    </a:lnTo>
                    <a:lnTo>
                      <a:pt x="0" y="118478"/>
                    </a:lnTo>
                    <a:lnTo>
                      <a:pt x="0" y="228739"/>
                    </a:lnTo>
                    <a:lnTo>
                      <a:pt x="2324" y="231076"/>
                    </a:lnTo>
                    <a:lnTo>
                      <a:pt x="11607" y="231076"/>
                    </a:lnTo>
                    <a:lnTo>
                      <a:pt x="11607" y="251968"/>
                    </a:lnTo>
                    <a:lnTo>
                      <a:pt x="13944" y="254304"/>
                    </a:lnTo>
                    <a:lnTo>
                      <a:pt x="23228" y="254304"/>
                    </a:lnTo>
                    <a:lnTo>
                      <a:pt x="23228" y="296405"/>
                    </a:lnTo>
                    <a:lnTo>
                      <a:pt x="33616" y="296405"/>
                    </a:lnTo>
                    <a:lnTo>
                      <a:pt x="33616" y="254304"/>
                    </a:lnTo>
                    <a:lnTo>
                      <a:pt x="116141" y="254304"/>
                    </a:lnTo>
                    <a:lnTo>
                      <a:pt x="116141" y="296405"/>
                    </a:lnTo>
                    <a:lnTo>
                      <a:pt x="126530" y="296405"/>
                    </a:lnTo>
                    <a:lnTo>
                      <a:pt x="126530" y="254304"/>
                    </a:lnTo>
                    <a:lnTo>
                      <a:pt x="135813" y="254304"/>
                    </a:lnTo>
                    <a:lnTo>
                      <a:pt x="138150" y="251968"/>
                    </a:lnTo>
                    <a:lnTo>
                      <a:pt x="138150" y="243916"/>
                    </a:lnTo>
                    <a:lnTo>
                      <a:pt x="138150" y="231076"/>
                    </a:lnTo>
                    <a:lnTo>
                      <a:pt x="147447" y="231063"/>
                    </a:lnTo>
                    <a:lnTo>
                      <a:pt x="149771" y="228739"/>
                    </a:lnTo>
                    <a:lnTo>
                      <a:pt x="149771" y="220675"/>
                    </a:lnTo>
                    <a:lnTo>
                      <a:pt x="149771" y="138137"/>
                    </a:lnTo>
                    <a:lnTo>
                      <a:pt x="149771" y="127749"/>
                    </a:lnTo>
                    <a:lnTo>
                      <a:pt x="149771" y="118478"/>
                    </a:lnTo>
                    <a:close/>
                  </a:path>
                </a:pathLst>
              </a:custGeom>
              <a:solidFill>
                <a:srgbClr val="00B4C9"/>
              </a:solidFill>
            </p:spPr>
            <p:txBody>
              <a:bodyPr wrap="square" lIns="0" tIns="0" rIns="0" bIns="0" rtlCol="0"/>
              <a:lstStyle/>
              <a:p>
                <a:endParaRPr/>
              </a:p>
            </p:txBody>
          </p:sp>
          <p:pic>
            <p:nvPicPr>
              <p:cNvPr id="14" name="object 14"/>
              <p:cNvPicPr/>
              <p:nvPr/>
            </p:nvPicPr>
            <p:blipFill>
              <a:blip r:embed="rId5" cstate="print"/>
              <a:stretch>
                <a:fillRect/>
              </a:stretch>
            </p:blipFill>
            <p:spPr>
              <a:xfrm>
                <a:off x="3822041" y="4031414"/>
                <a:ext cx="80086" cy="80086"/>
              </a:xfrm>
              <a:prstGeom prst="rect">
                <a:avLst/>
              </a:prstGeom>
            </p:spPr>
          </p:pic>
        </p:grpSp>
        <p:pic>
          <p:nvPicPr>
            <p:cNvPr id="2" name="object 15">
              <a:extLst>
                <a:ext uri="{FF2B5EF4-FFF2-40B4-BE49-F238E27FC236}">
                  <a16:creationId xmlns:a16="http://schemas.microsoft.com/office/drawing/2014/main" id="{C58DDF9D-62BE-8C8E-8648-319921EB11B5}"/>
                </a:ext>
              </a:extLst>
            </p:cNvPr>
            <p:cNvPicPr/>
            <p:nvPr/>
          </p:nvPicPr>
          <p:blipFill>
            <a:blip r:embed="rId6" cstate="print"/>
            <a:stretch>
              <a:fillRect/>
            </a:stretch>
          </p:blipFill>
          <p:spPr>
            <a:xfrm>
              <a:off x="5455221" y="2736426"/>
              <a:ext cx="1187724" cy="385107"/>
            </a:xfrm>
            <a:prstGeom prst="rect">
              <a:avLst/>
            </a:prstGeom>
          </p:spPr>
        </p:pic>
        <p:pic>
          <p:nvPicPr>
            <p:cNvPr id="8" name="object 11">
              <a:extLst>
                <a:ext uri="{FF2B5EF4-FFF2-40B4-BE49-F238E27FC236}">
                  <a16:creationId xmlns:a16="http://schemas.microsoft.com/office/drawing/2014/main" id="{EBE3EB87-B331-0528-0CD6-2336F7A9842F}"/>
                </a:ext>
              </a:extLst>
            </p:cNvPr>
            <p:cNvPicPr/>
            <p:nvPr/>
          </p:nvPicPr>
          <p:blipFill>
            <a:blip r:embed="rId4" cstate="print"/>
            <a:stretch>
              <a:fillRect/>
            </a:stretch>
          </p:blipFill>
          <p:spPr>
            <a:xfrm>
              <a:off x="5793352" y="4309911"/>
              <a:ext cx="344976" cy="262814"/>
            </a:xfrm>
            <a:prstGeom prst="rect">
              <a:avLst/>
            </a:prstGeom>
          </p:spPr>
        </p:pic>
        <p:grpSp>
          <p:nvGrpSpPr>
            <p:cNvPr id="12" name="Group 11">
              <a:extLst>
                <a:ext uri="{FF2B5EF4-FFF2-40B4-BE49-F238E27FC236}">
                  <a16:creationId xmlns:a16="http://schemas.microsoft.com/office/drawing/2014/main" id="{FBD5C671-C1C6-CB95-8047-BD96110CD1F2}"/>
                </a:ext>
              </a:extLst>
            </p:cNvPr>
            <p:cNvGrpSpPr/>
            <p:nvPr/>
          </p:nvGrpSpPr>
          <p:grpSpPr>
            <a:xfrm>
              <a:off x="5455221" y="4218259"/>
              <a:ext cx="255506" cy="385280"/>
              <a:chOff x="3787203" y="3892053"/>
              <a:chExt cx="149860" cy="296545"/>
            </a:xfrm>
          </p:grpSpPr>
          <p:sp>
            <p:nvSpPr>
              <p:cNvPr id="50" name="object 13">
                <a:extLst>
                  <a:ext uri="{FF2B5EF4-FFF2-40B4-BE49-F238E27FC236}">
                    <a16:creationId xmlns:a16="http://schemas.microsoft.com/office/drawing/2014/main" id="{0C619B15-6781-1933-7C61-2385127A2224}"/>
                  </a:ext>
                </a:extLst>
              </p:cNvPr>
              <p:cNvSpPr/>
              <p:nvPr/>
            </p:nvSpPr>
            <p:spPr>
              <a:xfrm>
                <a:off x="3787203" y="3892053"/>
                <a:ext cx="149860" cy="296545"/>
              </a:xfrm>
              <a:custGeom>
                <a:avLst/>
                <a:gdLst/>
                <a:ahLst/>
                <a:cxnLst/>
                <a:rect l="l" t="t" r="r" b="b"/>
                <a:pathLst>
                  <a:path w="149860" h="296545">
                    <a:moveTo>
                      <a:pt x="56857" y="269455"/>
                    </a:moveTo>
                    <a:lnTo>
                      <a:pt x="54521" y="267119"/>
                    </a:lnTo>
                    <a:lnTo>
                      <a:pt x="51650" y="267119"/>
                    </a:lnTo>
                    <a:lnTo>
                      <a:pt x="48780" y="267119"/>
                    </a:lnTo>
                    <a:lnTo>
                      <a:pt x="46456" y="269455"/>
                    </a:lnTo>
                    <a:lnTo>
                      <a:pt x="46456" y="296405"/>
                    </a:lnTo>
                    <a:lnTo>
                      <a:pt x="56857" y="296405"/>
                    </a:lnTo>
                    <a:lnTo>
                      <a:pt x="56857" y="269455"/>
                    </a:lnTo>
                    <a:close/>
                  </a:path>
                  <a:path w="149860" h="296545">
                    <a:moveTo>
                      <a:pt x="80086" y="269455"/>
                    </a:moveTo>
                    <a:lnTo>
                      <a:pt x="77749" y="267119"/>
                    </a:lnTo>
                    <a:lnTo>
                      <a:pt x="74879" y="267119"/>
                    </a:lnTo>
                    <a:lnTo>
                      <a:pt x="72009" y="267119"/>
                    </a:lnTo>
                    <a:lnTo>
                      <a:pt x="69684" y="269455"/>
                    </a:lnTo>
                    <a:lnTo>
                      <a:pt x="69684" y="296405"/>
                    </a:lnTo>
                    <a:lnTo>
                      <a:pt x="80086" y="296405"/>
                    </a:lnTo>
                    <a:lnTo>
                      <a:pt x="80086" y="269455"/>
                    </a:lnTo>
                    <a:close/>
                  </a:path>
                  <a:path w="149860" h="296545">
                    <a:moveTo>
                      <a:pt x="103301" y="269455"/>
                    </a:moveTo>
                    <a:lnTo>
                      <a:pt x="100965" y="267119"/>
                    </a:lnTo>
                    <a:lnTo>
                      <a:pt x="98094" y="267119"/>
                    </a:lnTo>
                    <a:lnTo>
                      <a:pt x="95224" y="267119"/>
                    </a:lnTo>
                    <a:lnTo>
                      <a:pt x="92900" y="269455"/>
                    </a:lnTo>
                    <a:lnTo>
                      <a:pt x="92900" y="296405"/>
                    </a:lnTo>
                    <a:lnTo>
                      <a:pt x="103301" y="296405"/>
                    </a:lnTo>
                    <a:lnTo>
                      <a:pt x="103301" y="269455"/>
                    </a:lnTo>
                    <a:close/>
                  </a:path>
                  <a:path w="149860" h="296545">
                    <a:moveTo>
                      <a:pt x="149771" y="118478"/>
                    </a:moveTo>
                    <a:lnTo>
                      <a:pt x="147434" y="116141"/>
                    </a:lnTo>
                    <a:lnTo>
                      <a:pt x="141693" y="116141"/>
                    </a:lnTo>
                    <a:lnTo>
                      <a:pt x="139369" y="118478"/>
                    </a:lnTo>
                    <a:lnTo>
                      <a:pt x="139369" y="127749"/>
                    </a:lnTo>
                    <a:lnTo>
                      <a:pt x="139369" y="138137"/>
                    </a:lnTo>
                    <a:lnTo>
                      <a:pt x="139369" y="220662"/>
                    </a:lnTo>
                    <a:lnTo>
                      <a:pt x="127749" y="220662"/>
                    </a:lnTo>
                    <a:lnTo>
                      <a:pt x="127749" y="231063"/>
                    </a:lnTo>
                    <a:lnTo>
                      <a:pt x="127749" y="243903"/>
                    </a:lnTo>
                    <a:lnTo>
                      <a:pt x="114909" y="243903"/>
                    </a:lnTo>
                    <a:lnTo>
                      <a:pt x="114909" y="231076"/>
                    </a:lnTo>
                    <a:lnTo>
                      <a:pt x="127749" y="231063"/>
                    </a:lnTo>
                    <a:lnTo>
                      <a:pt x="127749" y="220662"/>
                    </a:lnTo>
                    <a:lnTo>
                      <a:pt x="126530" y="220662"/>
                    </a:lnTo>
                    <a:lnTo>
                      <a:pt x="126530" y="138150"/>
                    </a:lnTo>
                    <a:lnTo>
                      <a:pt x="139369" y="138137"/>
                    </a:lnTo>
                    <a:lnTo>
                      <a:pt x="139369" y="127749"/>
                    </a:lnTo>
                    <a:lnTo>
                      <a:pt x="126530" y="127749"/>
                    </a:lnTo>
                    <a:lnTo>
                      <a:pt x="126530" y="114909"/>
                    </a:lnTo>
                    <a:lnTo>
                      <a:pt x="126530" y="104521"/>
                    </a:lnTo>
                    <a:lnTo>
                      <a:pt x="126530" y="95237"/>
                    </a:lnTo>
                    <a:lnTo>
                      <a:pt x="124193" y="92913"/>
                    </a:lnTo>
                    <a:lnTo>
                      <a:pt x="118465" y="92913"/>
                    </a:lnTo>
                    <a:lnTo>
                      <a:pt x="116141" y="95237"/>
                    </a:lnTo>
                    <a:lnTo>
                      <a:pt x="116141" y="104521"/>
                    </a:lnTo>
                    <a:lnTo>
                      <a:pt x="116141" y="114909"/>
                    </a:lnTo>
                    <a:lnTo>
                      <a:pt x="116141" y="127749"/>
                    </a:lnTo>
                    <a:lnTo>
                      <a:pt x="116141" y="138150"/>
                    </a:lnTo>
                    <a:lnTo>
                      <a:pt x="116141" y="220662"/>
                    </a:lnTo>
                    <a:lnTo>
                      <a:pt x="104533" y="220662"/>
                    </a:lnTo>
                    <a:lnTo>
                      <a:pt x="104533" y="231076"/>
                    </a:lnTo>
                    <a:lnTo>
                      <a:pt x="104533" y="243916"/>
                    </a:lnTo>
                    <a:lnTo>
                      <a:pt x="91694" y="243916"/>
                    </a:lnTo>
                    <a:lnTo>
                      <a:pt x="91694" y="231076"/>
                    </a:lnTo>
                    <a:lnTo>
                      <a:pt x="104533" y="231076"/>
                    </a:lnTo>
                    <a:lnTo>
                      <a:pt x="104533" y="220662"/>
                    </a:lnTo>
                    <a:lnTo>
                      <a:pt x="81292" y="220662"/>
                    </a:lnTo>
                    <a:lnTo>
                      <a:pt x="81292" y="231063"/>
                    </a:lnTo>
                    <a:lnTo>
                      <a:pt x="81292" y="243903"/>
                    </a:lnTo>
                    <a:lnTo>
                      <a:pt x="68453" y="243903"/>
                    </a:lnTo>
                    <a:lnTo>
                      <a:pt x="68453" y="231063"/>
                    </a:lnTo>
                    <a:lnTo>
                      <a:pt x="81292" y="231063"/>
                    </a:lnTo>
                    <a:lnTo>
                      <a:pt x="81292" y="220662"/>
                    </a:lnTo>
                    <a:lnTo>
                      <a:pt x="58077" y="220662"/>
                    </a:lnTo>
                    <a:lnTo>
                      <a:pt x="58077" y="231076"/>
                    </a:lnTo>
                    <a:lnTo>
                      <a:pt x="58077" y="243916"/>
                    </a:lnTo>
                    <a:lnTo>
                      <a:pt x="45237" y="243916"/>
                    </a:lnTo>
                    <a:lnTo>
                      <a:pt x="45237" y="231076"/>
                    </a:lnTo>
                    <a:lnTo>
                      <a:pt x="58077" y="231076"/>
                    </a:lnTo>
                    <a:lnTo>
                      <a:pt x="58077" y="220662"/>
                    </a:lnTo>
                    <a:lnTo>
                      <a:pt x="34848" y="220662"/>
                    </a:lnTo>
                    <a:lnTo>
                      <a:pt x="34848" y="231076"/>
                    </a:lnTo>
                    <a:lnTo>
                      <a:pt x="34848" y="243916"/>
                    </a:lnTo>
                    <a:lnTo>
                      <a:pt x="22009" y="243916"/>
                    </a:lnTo>
                    <a:lnTo>
                      <a:pt x="22009" y="231076"/>
                    </a:lnTo>
                    <a:lnTo>
                      <a:pt x="34848" y="231076"/>
                    </a:lnTo>
                    <a:lnTo>
                      <a:pt x="34848" y="220662"/>
                    </a:lnTo>
                    <a:lnTo>
                      <a:pt x="33616" y="220662"/>
                    </a:lnTo>
                    <a:lnTo>
                      <a:pt x="33616" y="138150"/>
                    </a:lnTo>
                    <a:lnTo>
                      <a:pt x="116141" y="138150"/>
                    </a:lnTo>
                    <a:lnTo>
                      <a:pt x="116141" y="127749"/>
                    </a:lnTo>
                    <a:lnTo>
                      <a:pt x="33616" y="127749"/>
                    </a:lnTo>
                    <a:lnTo>
                      <a:pt x="33616" y="114909"/>
                    </a:lnTo>
                    <a:lnTo>
                      <a:pt x="116141" y="114909"/>
                    </a:lnTo>
                    <a:lnTo>
                      <a:pt x="116141" y="104521"/>
                    </a:lnTo>
                    <a:lnTo>
                      <a:pt x="112928" y="104521"/>
                    </a:lnTo>
                    <a:lnTo>
                      <a:pt x="106553" y="91694"/>
                    </a:lnTo>
                    <a:lnTo>
                      <a:pt x="103301" y="85128"/>
                    </a:lnTo>
                    <a:lnTo>
                      <a:pt x="103301" y="81305"/>
                    </a:lnTo>
                    <a:lnTo>
                      <a:pt x="103301" y="68478"/>
                    </a:lnTo>
                    <a:lnTo>
                      <a:pt x="103301" y="58064"/>
                    </a:lnTo>
                    <a:lnTo>
                      <a:pt x="103301" y="41249"/>
                    </a:lnTo>
                    <a:lnTo>
                      <a:pt x="103301" y="25565"/>
                    </a:lnTo>
                    <a:lnTo>
                      <a:pt x="101320" y="23583"/>
                    </a:lnTo>
                    <a:lnTo>
                      <a:pt x="101320" y="104521"/>
                    </a:lnTo>
                    <a:lnTo>
                      <a:pt x="48450" y="104521"/>
                    </a:lnTo>
                    <a:lnTo>
                      <a:pt x="54876" y="91694"/>
                    </a:lnTo>
                    <a:lnTo>
                      <a:pt x="94907" y="91694"/>
                    </a:lnTo>
                    <a:lnTo>
                      <a:pt x="101320" y="104521"/>
                    </a:lnTo>
                    <a:lnTo>
                      <a:pt x="101320" y="23583"/>
                    </a:lnTo>
                    <a:lnTo>
                      <a:pt x="100965" y="23228"/>
                    </a:lnTo>
                    <a:lnTo>
                      <a:pt x="95250" y="23228"/>
                    </a:lnTo>
                    <a:lnTo>
                      <a:pt x="92913" y="25565"/>
                    </a:lnTo>
                    <a:lnTo>
                      <a:pt x="92913" y="41249"/>
                    </a:lnTo>
                    <a:lnTo>
                      <a:pt x="92913" y="68478"/>
                    </a:lnTo>
                    <a:lnTo>
                      <a:pt x="92913" y="81305"/>
                    </a:lnTo>
                    <a:lnTo>
                      <a:pt x="56845" y="81305"/>
                    </a:lnTo>
                    <a:lnTo>
                      <a:pt x="56845" y="68478"/>
                    </a:lnTo>
                    <a:lnTo>
                      <a:pt x="92913" y="68478"/>
                    </a:lnTo>
                    <a:lnTo>
                      <a:pt x="92913" y="41249"/>
                    </a:lnTo>
                    <a:lnTo>
                      <a:pt x="89700" y="34798"/>
                    </a:lnTo>
                    <a:lnTo>
                      <a:pt x="89700" y="58064"/>
                    </a:lnTo>
                    <a:lnTo>
                      <a:pt x="60058" y="58064"/>
                    </a:lnTo>
                    <a:lnTo>
                      <a:pt x="68465" y="41249"/>
                    </a:lnTo>
                    <a:lnTo>
                      <a:pt x="74879" y="28435"/>
                    </a:lnTo>
                    <a:lnTo>
                      <a:pt x="89700" y="58064"/>
                    </a:lnTo>
                    <a:lnTo>
                      <a:pt x="89700" y="34798"/>
                    </a:lnTo>
                    <a:lnTo>
                      <a:pt x="86537" y="28435"/>
                    </a:lnTo>
                    <a:lnTo>
                      <a:pt x="80073" y="15430"/>
                    </a:lnTo>
                    <a:lnTo>
                      <a:pt x="80073" y="2336"/>
                    </a:lnTo>
                    <a:lnTo>
                      <a:pt x="77749" y="0"/>
                    </a:lnTo>
                    <a:lnTo>
                      <a:pt x="72021" y="0"/>
                    </a:lnTo>
                    <a:lnTo>
                      <a:pt x="69684" y="2336"/>
                    </a:lnTo>
                    <a:lnTo>
                      <a:pt x="69621" y="15709"/>
                    </a:lnTo>
                    <a:lnTo>
                      <a:pt x="56845" y="41249"/>
                    </a:lnTo>
                    <a:lnTo>
                      <a:pt x="56845" y="25565"/>
                    </a:lnTo>
                    <a:lnTo>
                      <a:pt x="54521" y="23228"/>
                    </a:lnTo>
                    <a:lnTo>
                      <a:pt x="48780" y="23228"/>
                    </a:lnTo>
                    <a:lnTo>
                      <a:pt x="46456" y="25565"/>
                    </a:lnTo>
                    <a:lnTo>
                      <a:pt x="46393" y="85394"/>
                    </a:lnTo>
                    <a:lnTo>
                      <a:pt x="36830" y="104521"/>
                    </a:lnTo>
                    <a:lnTo>
                      <a:pt x="33616" y="104521"/>
                    </a:lnTo>
                    <a:lnTo>
                      <a:pt x="33616" y="95237"/>
                    </a:lnTo>
                    <a:lnTo>
                      <a:pt x="31292" y="92913"/>
                    </a:lnTo>
                    <a:lnTo>
                      <a:pt x="25552" y="92913"/>
                    </a:lnTo>
                    <a:lnTo>
                      <a:pt x="23228" y="95237"/>
                    </a:lnTo>
                    <a:lnTo>
                      <a:pt x="23228" y="127749"/>
                    </a:lnTo>
                    <a:lnTo>
                      <a:pt x="23228" y="138150"/>
                    </a:lnTo>
                    <a:lnTo>
                      <a:pt x="23228" y="220675"/>
                    </a:lnTo>
                    <a:lnTo>
                      <a:pt x="10388" y="220675"/>
                    </a:lnTo>
                    <a:lnTo>
                      <a:pt x="10388" y="138150"/>
                    </a:lnTo>
                    <a:lnTo>
                      <a:pt x="23228" y="138150"/>
                    </a:lnTo>
                    <a:lnTo>
                      <a:pt x="23228" y="127749"/>
                    </a:lnTo>
                    <a:lnTo>
                      <a:pt x="10388" y="127749"/>
                    </a:lnTo>
                    <a:lnTo>
                      <a:pt x="10388" y="118478"/>
                    </a:lnTo>
                    <a:lnTo>
                      <a:pt x="8051" y="116141"/>
                    </a:lnTo>
                    <a:lnTo>
                      <a:pt x="2324" y="116141"/>
                    </a:lnTo>
                    <a:lnTo>
                      <a:pt x="0" y="118478"/>
                    </a:lnTo>
                    <a:lnTo>
                      <a:pt x="0" y="228739"/>
                    </a:lnTo>
                    <a:lnTo>
                      <a:pt x="2324" y="231076"/>
                    </a:lnTo>
                    <a:lnTo>
                      <a:pt x="11607" y="231076"/>
                    </a:lnTo>
                    <a:lnTo>
                      <a:pt x="11607" y="251968"/>
                    </a:lnTo>
                    <a:lnTo>
                      <a:pt x="13944" y="254304"/>
                    </a:lnTo>
                    <a:lnTo>
                      <a:pt x="23228" y="254304"/>
                    </a:lnTo>
                    <a:lnTo>
                      <a:pt x="23228" y="296405"/>
                    </a:lnTo>
                    <a:lnTo>
                      <a:pt x="33616" y="296405"/>
                    </a:lnTo>
                    <a:lnTo>
                      <a:pt x="33616" y="254304"/>
                    </a:lnTo>
                    <a:lnTo>
                      <a:pt x="116141" y="254304"/>
                    </a:lnTo>
                    <a:lnTo>
                      <a:pt x="116141" y="296405"/>
                    </a:lnTo>
                    <a:lnTo>
                      <a:pt x="126530" y="296405"/>
                    </a:lnTo>
                    <a:lnTo>
                      <a:pt x="126530" y="254304"/>
                    </a:lnTo>
                    <a:lnTo>
                      <a:pt x="135813" y="254304"/>
                    </a:lnTo>
                    <a:lnTo>
                      <a:pt x="138150" y="251968"/>
                    </a:lnTo>
                    <a:lnTo>
                      <a:pt x="138150" y="243916"/>
                    </a:lnTo>
                    <a:lnTo>
                      <a:pt x="138150" y="231076"/>
                    </a:lnTo>
                    <a:lnTo>
                      <a:pt x="147447" y="231063"/>
                    </a:lnTo>
                    <a:lnTo>
                      <a:pt x="149771" y="228739"/>
                    </a:lnTo>
                    <a:lnTo>
                      <a:pt x="149771" y="220675"/>
                    </a:lnTo>
                    <a:lnTo>
                      <a:pt x="149771" y="138137"/>
                    </a:lnTo>
                    <a:lnTo>
                      <a:pt x="149771" y="127749"/>
                    </a:lnTo>
                    <a:lnTo>
                      <a:pt x="149771" y="118478"/>
                    </a:lnTo>
                    <a:close/>
                  </a:path>
                </a:pathLst>
              </a:custGeom>
              <a:solidFill>
                <a:srgbClr val="00B4C9"/>
              </a:solidFill>
            </p:spPr>
            <p:txBody>
              <a:bodyPr wrap="square" lIns="0" tIns="0" rIns="0" bIns="0" rtlCol="0"/>
              <a:lstStyle/>
              <a:p>
                <a:endParaRPr/>
              </a:p>
            </p:txBody>
          </p:sp>
          <p:pic>
            <p:nvPicPr>
              <p:cNvPr id="51" name="object 14">
                <a:extLst>
                  <a:ext uri="{FF2B5EF4-FFF2-40B4-BE49-F238E27FC236}">
                    <a16:creationId xmlns:a16="http://schemas.microsoft.com/office/drawing/2014/main" id="{98759A50-AEF8-9B95-0AB0-53EB85DD4CB0}"/>
                  </a:ext>
                </a:extLst>
              </p:cNvPr>
              <p:cNvPicPr/>
              <p:nvPr/>
            </p:nvPicPr>
            <p:blipFill>
              <a:blip r:embed="rId5" cstate="print"/>
              <a:stretch>
                <a:fillRect/>
              </a:stretch>
            </p:blipFill>
            <p:spPr>
              <a:xfrm>
                <a:off x="3822041" y="4031414"/>
                <a:ext cx="80086" cy="80086"/>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E6C4E7-6E83-4991-8166-372E829101A8}"/>
              </a:ext>
            </a:extLst>
          </p:cNvPr>
          <p:cNvSpPr>
            <a:spLocks noGrp="1"/>
          </p:cNvSpPr>
          <p:nvPr>
            <p:ph type="body" sz="quarter" idx="15"/>
          </p:nvPr>
        </p:nvSpPr>
        <p:spPr/>
        <p:txBody>
          <a:bodyPr/>
          <a:lstStyle/>
          <a:p>
            <a:r>
              <a:rPr lang="en-GB" dirty="0"/>
              <a:t>Building a successful CAM business case</a:t>
            </a:r>
          </a:p>
        </p:txBody>
      </p:sp>
      <p:sp>
        <p:nvSpPr>
          <p:cNvPr id="4" name="Text Placeholder 3">
            <a:extLst>
              <a:ext uri="{FF2B5EF4-FFF2-40B4-BE49-F238E27FC236}">
                <a16:creationId xmlns:a16="http://schemas.microsoft.com/office/drawing/2014/main" id="{AD53EC71-CE23-4CA6-99E2-08A28B32923B}"/>
              </a:ext>
            </a:extLst>
          </p:cNvPr>
          <p:cNvSpPr>
            <a:spLocks noGrp="1"/>
          </p:cNvSpPr>
          <p:nvPr>
            <p:ph type="body" sz="quarter" idx="20"/>
          </p:nvPr>
        </p:nvSpPr>
        <p:spPr>
          <a:xfrm>
            <a:off x="5409340" y="5069438"/>
            <a:ext cx="4799641" cy="283283"/>
          </a:xfrm>
        </p:spPr>
        <p:txBody>
          <a:bodyPr/>
          <a:lstStyle/>
          <a:p>
            <a:r>
              <a:rPr lang="en-GB" dirty="0"/>
              <a:t>Opportunities to Scale</a:t>
            </a:r>
          </a:p>
        </p:txBody>
      </p:sp>
      <p:pic>
        <p:nvPicPr>
          <p:cNvPr id="8" name="Picture Placeholder 7" descr="Transport and logistics graphic">
            <a:extLst>
              <a:ext uri="{FF2B5EF4-FFF2-40B4-BE49-F238E27FC236}">
                <a16:creationId xmlns:a16="http://schemas.microsoft.com/office/drawing/2014/main" id="{F00BB6BB-CC79-BEF4-7D5B-EF24F0C0DD97}"/>
              </a:ext>
            </a:extLst>
          </p:cNvPr>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29187" r="29187"/>
          <a:stretch>
            <a:fillRect/>
          </a:stretch>
        </p:blipFill>
        <p:spPr/>
      </p:pic>
    </p:spTree>
    <p:custDataLst>
      <p:custData r:id="rId1"/>
      <p:custData r:id="rId2"/>
    </p:custDataLst>
    <p:extLst>
      <p:ext uri="{BB962C8B-B14F-4D97-AF65-F5344CB8AC3E}">
        <p14:creationId xmlns:p14="http://schemas.microsoft.com/office/powerpoint/2010/main" val="20584236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7CA27C-2796-7585-9765-7518E2BEC2C2}"/>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2106CA17-8E6E-D254-06BA-21EBCA5AFD26}"/>
              </a:ext>
            </a:extLst>
          </p:cNvPr>
          <p:cNvSpPr>
            <a:spLocks noGrp="1"/>
          </p:cNvSpPr>
          <p:nvPr>
            <p:ph type="title"/>
          </p:nvPr>
        </p:nvSpPr>
        <p:spPr>
          <a:xfrm>
            <a:off x="634072" y="1318224"/>
            <a:ext cx="3223260" cy="384721"/>
          </a:xfrm>
        </p:spPr>
        <p:txBody>
          <a:bodyPr/>
          <a:lstStyle/>
          <a:p>
            <a:endParaRPr lang="en-GB"/>
          </a:p>
        </p:txBody>
      </p:sp>
      <p:pic>
        <p:nvPicPr>
          <p:cNvPr id="7" name="Picture 6">
            <a:extLst>
              <a:ext uri="{FF2B5EF4-FFF2-40B4-BE49-F238E27FC236}">
                <a16:creationId xmlns:a16="http://schemas.microsoft.com/office/drawing/2014/main" id="{58216657-35A1-5ABB-10F2-A668A3699CDB}"/>
              </a:ext>
            </a:extLst>
          </p:cNvPr>
          <p:cNvPicPr>
            <a:picLocks noChangeAspect="1"/>
          </p:cNvPicPr>
          <p:nvPr/>
        </p:nvPicPr>
        <p:blipFill rotWithShape="1">
          <a:blip r:embed="rId2"/>
          <a:srcRect b="5282"/>
          <a:stretch/>
        </p:blipFill>
        <p:spPr>
          <a:xfrm>
            <a:off x="1" y="773993"/>
            <a:ext cx="10696904" cy="6014864"/>
          </a:xfrm>
          <a:prstGeom prst="rect">
            <a:avLst/>
          </a:prstGeom>
        </p:spPr>
      </p:pic>
      <p:sp>
        <p:nvSpPr>
          <p:cNvPr id="4" name="Rectangle 3">
            <a:extLst>
              <a:ext uri="{FF2B5EF4-FFF2-40B4-BE49-F238E27FC236}">
                <a16:creationId xmlns:a16="http://schemas.microsoft.com/office/drawing/2014/main" id="{071AF0D7-F142-2337-977B-5309E5B6CE8E}"/>
              </a:ext>
            </a:extLst>
          </p:cNvPr>
          <p:cNvSpPr/>
          <p:nvPr/>
        </p:nvSpPr>
        <p:spPr>
          <a:xfrm>
            <a:off x="4064842" y="3892907"/>
            <a:ext cx="2523084" cy="1287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Tree>
    <p:extLst>
      <p:ext uri="{BB962C8B-B14F-4D97-AF65-F5344CB8AC3E}">
        <p14:creationId xmlns:p14="http://schemas.microsoft.com/office/powerpoint/2010/main" val="31999242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0B9D16-7DE7-26DA-1AD7-6673E14C09FC}"/>
              </a:ext>
            </a:extLst>
          </p:cNvPr>
          <p:cNvSpPr/>
          <p:nvPr/>
        </p:nvSpPr>
        <p:spPr>
          <a:xfrm>
            <a:off x="1" y="773993"/>
            <a:ext cx="10693400" cy="254228"/>
          </a:xfrm>
          <a:prstGeom prst="rect">
            <a:avLst/>
          </a:prstGeom>
          <a:solidFill>
            <a:srgbClr val="DDD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2" name="Content Placeholder 1">
            <a:extLst>
              <a:ext uri="{FF2B5EF4-FFF2-40B4-BE49-F238E27FC236}">
                <a16:creationId xmlns:a16="http://schemas.microsoft.com/office/drawing/2014/main" id="{6C7531F7-424E-0646-FC9C-CDB8BA894035}"/>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0F3A1114-08E8-37AF-150C-D7E599868FEB}"/>
              </a:ext>
            </a:extLst>
          </p:cNvPr>
          <p:cNvSpPr>
            <a:spLocks noGrp="1"/>
          </p:cNvSpPr>
          <p:nvPr>
            <p:ph type="title"/>
          </p:nvPr>
        </p:nvSpPr>
        <p:spPr>
          <a:xfrm>
            <a:off x="634072" y="1318224"/>
            <a:ext cx="3223260" cy="384721"/>
          </a:xfrm>
        </p:spPr>
        <p:txBody>
          <a:bodyPr/>
          <a:lstStyle/>
          <a:p>
            <a:endParaRPr lang="en-GB"/>
          </a:p>
        </p:txBody>
      </p:sp>
      <p:pic>
        <p:nvPicPr>
          <p:cNvPr id="5" name="Picture 4">
            <a:extLst>
              <a:ext uri="{FF2B5EF4-FFF2-40B4-BE49-F238E27FC236}">
                <a16:creationId xmlns:a16="http://schemas.microsoft.com/office/drawing/2014/main" id="{A58F29C3-C2B2-2F77-6318-EB3FC3E1E7B1}"/>
              </a:ext>
            </a:extLst>
          </p:cNvPr>
          <p:cNvPicPr>
            <a:picLocks noChangeAspect="1"/>
          </p:cNvPicPr>
          <p:nvPr/>
        </p:nvPicPr>
        <p:blipFill>
          <a:blip r:embed="rId2"/>
          <a:stretch>
            <a:fillRect/>
          </a:stretch>
        </p:blipFill>
        <p:spPr>
          <a:xfrm>
            <a:off x="0" y="977018"/>
            <a:ext cx="10693400" cy="5811839"/>
          </a:xfrm>
          <a:prstGeom prst="rect">
            <a:avLst/>
          </a:prstGeom>
        </p:spPr>
      </p:pic>
    </p:spTree>
    <p:extLst>
      <p:ext uri="{BB962C8B-B14F-4D97-AF65-F5344CB8AC3E}">
        <p14:creationId xmlns:p14="http://schemas.microsoft.com/office/powerpoint/2010/main" val="34055287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6503F5-8CF6-F451-60AC-AAFDA3CA2D4E}"/>
              </a:ext>
            </a:extLst>
          </p:cNvPr>
          <p:cNvSpPr>
            <a:spLocks noGrp="1"/>
          </p:cNvSpPr>
          <p:nvPr>
            <p:ph type="title"/>
          </p:nvPr>
        </p:nvSpPr>
        <p:spPr/>
        <p:txBody>
          <a:bodyPr/>
          <a:lstStyle/>
          <a:p>
            <a:r>
              <a:rPr lang="en-GB" dirty="0"/>
              <a:t>What does this mean in practice</a:t>
            </a:r>
          </a:p>
        </p:txBody>
      </p:sp>
      <p:sp>
        <p:nvSpPr>
          <p:cNvPr id="4" name="Rectangle 3">
            <a:extLst>
              <a:ext uri="{FF2B5EF4-FFF2-40B4-BE49-F238E27FC236}">
                <a16:creationId xmlns:a16="http://schemas.microsoft.com/office/drawing/2014/main" id="{1CF0E87C-7F16-AF41-BFCA-F3CD7DB69D80}"/>
              </a:ext>
            </a:extLst>
          </p:cNvPr>
          <p:cNvSpPr/>
          <p:nvPr/>
        </p:nvSpPr>
        <p:spPr>
          <a:xfrm>
            <a:off x="3947269" y="2221681"/>
            <a:ext cx="2798863" cy="623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dirty="0"/>
              <a:t>Identify early commercial use cases</a:t>
            </a:r>
          </a:p>
        </p:txBody>
      </p:sp>
      <p:sp>
        <p:nvSpPr>
          <p:cNvPr id="5" name="Rectangle 4">
            <a:extLst>
              <a:ext uri="{FF2B5EF4-FFF2-40B4-BE49-F238E27FC236}">
                <a16:creationId xmlns:a16="http://schemas.microsoft.com/office/drawing/2014/main" id="{1F446A3B-968C-1EDB-6592-5B1ABDA51A27}"/>
              </a:ext>
            </a:extLst>
          </p:cNvPr>
          <p:cNvSpPr/>
          <p:nvPr/>
        </p:nvSpPr>
        <p:spPr>
          <a:xfrm>
            <a:off x="486090" y="2221681"/>
            <a:ext cx="2798863" cy="623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dirty="0"/>
              <a:t>Focus on “high opportunity areas”</a:t>
            </a:r>
          </a:p>
        </p:txBody>
      </p:sp>
      <p:sp>
        <p:nvSpPr>
          <p:cNvPr id="6" name="Rectangle 5">
            <a:extLst>
              <a:ext uri="{FF2B5EF4-FFF2-40B4-BE49-F238E27FC236}">
                <a16:creationId xmlns:a16="http://schemas.microsoft.com/office/drawing/2014/main" id="{B7252BE8-1BF6-0141-8B2D-395193CAB3BD}"/>
              </a:ext>
            </a:extLst>
          </p:cNvPr>
          <p:cNvSpPr/>
          <p:nvPr/>
        </p:nvSpPr>
        <p:spPr>
          <a:xfrm>
            <a:off x="7408448" y="2221681"/>
            <a:ext cx="2798863" cy="623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dirty="0"/>
              <a:t>Create technology stepping stones</a:t>
            </a:r>
          </a:p>
        </p:txBody>
      </p:sp>
      <p:sp>
        <p:nvSpPr>
          <p:cNvPr id="7" name="Rectangle 6">
            <a:extLst>
              <a:ext uri="{FF2B5EF4-FFF2-40B4-BE49-F238E27FC236}">
                <a16:creationId xmlns:a16="http://schemas.microsoft.com/office/drawing/2014/main" id="{D5A50466-E2F0-9F46-16DE-FECCC63125FD}"/>
              </a:ext>
            </a:extLst>
          </p:cNvPr>
          <p:cNvSpPr/>
          <p:nvPr/>
        </p:nvSpPr>
        <p:spPr>
          <a:xfrm>
            <a:off x="3947269" y="3703940"/>
            <a:ext cx="2798863" cy="8761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b="1" i="1" dirty="0"/>
              <a:t>Customer need…</a:t>
            </a:r>
          </a:p>
          <a:p>
            <a:pPr algn="ctr"/>
            <a:r>
              <a:rPr lang="en-GB" sz="1228" dirty="0"/>
              <a:t>…will always trump superior technology…</a:t>
            </a:r>
          </a:p>
        </p:txBody>
      </p:sp>
      <p:sp>
        <p:nvSpPr>
          <p:cNvPr id="8" name="Rectangle 7">
            <a:extLst>
              <a:ext uri="{FF2B5EF4-FFF2-40B4-BE49-F238E27FC236}">
                <a16:creationId xmlns:a16="http://schemas.microsoft.com/office/drawing/2014/main" id="{25329000-8C34-01B3-D56D-310393586923}"/>
              </a:ext>
            </a:extLst>
          </p:cNvPr>
          <p:cNvSpPr/>
          <p:nvPr/>
        </p:nvSpPr>
        <p:spPr>
          <a:xfrm>
            <a:off x="486090" y="3703940"/>
            <a:ext cx="2798863" cy="8761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b="1" i="1" dirty="0"/>
              <a:t>Focus…</a:t>
            </a:r>
            <a:endParaRPr lang="en-GB" sz="1228" dirty="0"/>
          </a:p>
          <a:p>
            <a:pPr algn="ctr"/>
            <a:r>
              <a:rPr lang="en-GB" sz="1228" dirty="0"/>
              <a:t>…on where the problems can be solved today…</a:t>
            </a:r>
          </a:p>
        </p:txBody>
      </p:sp>
      <p:sp>
        <p:nvSpPr>
          <p:cNvPr id="9" name="Rectangle 8">
            <a:extLst>
              <a:ext uri="{FF2B5EF4-FFF2-40B4-BE49-F238E27FC236}">
                <a16:creationId xmlns:a16="http://schemas.microsoft.com/office/drawing/2014/main" id="{0D298551-00AC-89E4-E4E8-4DAAB5AA5032}"/>
              </a:ext>
            </a:extLst>
          </p:cNvPr>
          <p:cNvSpPr/>
          <p:nvPr/>
        </p:nvSpPr>
        <p:spPr>
          <a:xfrm>
            <a:off x="7408448" y="3703940"/>
            <a:ext cx="2798863" cy="8761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28" b="1" i="1" dirty="0"/>
              <a:t>Agility and flexibility </a:t>
            </a:r>
          </a:p>
          <a:p>
            <a:pPr algn="ctr"/>
            <a:r>
              <a:rPr lang="en-GB" sz="1228" dirty="0"/>
              <a:t>…in responding to needs will position you best…</a:t>
            </a:r>
          </a:p>
        </p:txBody>
      </p:sp>
      <p:sp>
        <p:nvSpPr>
          <p:cNvPr id="10" name="Arrow: Down 9">
            <a:extLst>
              <a:ext uri="{FF2B5EF4-FFF2-40B4-BE49-F238E27FC236}">
                <a16:creationId xmlns:a16="http://schemas.microsoft.com/office/drawing/2014/main" id="{EE660D7C-5023-E3DB-DE71-0269FA9AD551}"/>
              </a:ext>
            </a:extLst>
          </p:cNvPr>
          <p:cNvSpPr/>
          <p:nvPr/>
        </p:nvSpPr>
        <p:spPr>
          <a:xfrm>
            <a:off x="1583928" y="2969514"/>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11" name="Arrow: Down 10">
            <a:extLst>
              <a:ext uri="{FF2B5EF4-FFF2-40B4-BE49-F238E27FC236}">
                <a16:creationId xmlns:a16="http://schemas.microsoft.com/office/drawing/2014/main" id="{7F8A76BE-D3D6-5C6D-A482-DB31B5C628F0}"/>
              </a:ext>
            </a:extLst>
          </p:cNvPr>
          <p:cNvSpPr/>
          <p:nvPr/>
        </p:nvSpPr>
        <p:spPr>
          <a:xfrm>
            <a:off x="5045107" y="2969514"/>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12" name="Arrow: Down 11">
            <a:extLst>
              <a:ext uri="{FF2B5EF4-FFF2-40B4-BE49-F238E27FC236}">
                <a16:creationId xmlns:a16="http://schemas.microsoft.com/office/drawing/2014/main" id="{C65E35E1-97CC-87FE-062F-FC3AF9195E0F}"/>
              </a:ext>
            </a:extLst>
          </p:cNvPr>
          <p:cNvSpPr/>
          <p:nvPr/>
        </p:nvSpPr>
        <p:spPr>
          <a:xfrm>
            <a:off x="8506288" y="2969513"/>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2" name="Rectangle 1">
            <a:extLst>
              <a:ext uri="{FF2B5EF4-FFF2-40B4-BE49-F238E27FC236}">
                <a16:creationId xmlns:a16="http://schemas.microsoft.com/office/drawing/2014/main" id="{03DC0EA2-8B90-E259-5962-AA194C4F3F36}"/>
              </a:ext>
            </a:extLst>
          </p:cNvPr>
          <p:cNvSpPr/>
          <p:nvPr/>
        </p:nvSpPr>
        <p:spPr>
          <a:xfrm>
            <a:off x="3947269" y="5438701"/>
            <a:ext cx="2798863" cy="96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78" b="1" i="1" dirty="0">
                <a:solidFill>
                  <a:sysClr val="windowText" lastClr="000000"/>
                </a:solidFill>
              </a:rPr>
              <a:t>Who is willing to pay for that problem to be solved?</a:t>
            </a:r>
          </a:p>
        </p:txBody>
      </p:sp>
      <p:sp>
        <p:nvSpPr>
          <p:cNvPr id="13" name="Rectangle 12">
            <a:extLst>
              <a:ext uri="{FF2B5EF4-FFF2-40B4-BE49-F238E27FC236}">
                <a16:creationId xmlns:a16="http://schemas.microsoft.com/office/drawing/2014/main" id="{FBDBF148-96C6-6747-2448-1F8DBDC766B2}"/>
              </a:ext>
            </a:extLst>
          </p:cNvPr>
          <p:cNvSpPr/>
          <p:nvPr/>
        </p:nvSpPr>
        <p:spPr>
          <a:xfrm>
            <a:off x="486090" y="5438701"/>
            <a:ext cx="2798863" cy="96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78" b="1" i="1" dirty="0">
                <a:solidFill>
                  <a:sysClr val="windowText" lastClr="000000"/>
                </a:solidFill>
              </a:rPr>
              <a:t>What problem does the technology / product / service solve?</a:t>
            </a:r>
          </a:p>
        </p:txBody>
      </p:sp>
      <p:sp>
        <p:nvSpPr>
          <p:cNvPr id="14" name="Rectangle 13">
            <a:extLst>
              <a:ext uri="{FF2B5EF4-FFF2-40B4-BE49-F238E27FC236}">
                <a16:creationId xmlns:a16="http://schemas.microsoft.com/office/drawing/2014/main" id="{A68C7F02-27EE-9577-3A29-8B01E6731149}"/>
              </a:ext>
            </a:extLst>
          </p:cNvPr>
          <p:cNvSpPr/>
          <p:nvPr/>
        </p:nvSpPr>
        <p:spPr>
          <a:xfrm>
            <a:off x="7408448" y="5438701"/>
            <a:ext cx="2798863" cy="963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78" b="1" i="1" dirty="0">
                <a:solidFill>
                  <a:sysClr val="windowText" lastClr="000000"/>
                </a:solidFill>
              </a:rPr>
              <a:t>How can you start small, demonstrate value, and scale fast?</a:t>
            </a:r>
          </a:p>
        </p:txBody>
      </p:sp>
      <p:sp>
        <p:nvSpPr>
          <p:cNvPr id="15" name="Arrow: Down 14">
            <a:extLst>
              <a:ext uri="{FF2B5EF4-FFF2-40B4-BE49-F238E27FC236}">
                <a16:creationId xmlns:a16="http://schemas.microsoft.com/office/drawing/2014/main" id="{25B3DDCF-3127-D4DF-C3EA-CFDCC6925E35}"/>
              </a:ext>
            </a:extLst>
          </p:cNvPr>
          <p:cNvSpPr/>
          <p:nvPr/>
        </p:nvSpPr>
        <p:spPr>
          <a:xfrm>
            <a:off x="1583928" y="4749536"/>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16" name="Arrow: Down 15">
            <a:extLst>
              <a:ext uri="{FF2B5EF4-FFF2-40B4-BE49-F238E27FC236}">
                <a16:creationId xmlns:a16="http://schemas.microsoft.com/office/drawing/2014/main" id="{FF6D1D90-1009-1484-E2F8-01B11BA59D00}"/>
              </a:ext>
            </a:extLst>
          </p:cNvPr>
          <p:cNvSpPr/>
          <p:nvPr/>
        </p:nvSpPr>
        <p:spPr>
          <a:xfrm>
            <a:off x="5045107" y="4749536"/>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
        <p:nvSpPr>
          <p:cNvPr id="17" name="Arrow: Down 16">
            <a:extLst>
              <a:ext uri="{FF2B5EF4-FFF2-40B4-BE49-F238E27FC236}">
                <a16:creationId xmlns:a16="http://schemas.microsoft.com/office/drawing/2014/main" id="{106D4003-611C-15E4-3565-C486EEF6D476}"/>
              </a:ext>
            </a:extLst>
          </p:cNvPr>
          <p:cNvSpPr/>
          <p:nvPr/>
        </p:nvSpPr>
        <p:spPr>
          <a:xfrm>
            <a:off x="8506288" y="4749535"/>
            <a:ext cx="603186" cy="5664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8"/>
          </a:p>
        </p:txBody>
      </p:sp>
    </p:spTree>
    <p:extLst>
      <p:ext uri="{BB962C8B-B14F-4D97-AF65-F5344CB8AC3E}">
        <p14:creationId xmlns:p14="http://schemas.microsoft.com/office/powerpoint/2010/main" val="294961447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8595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F86E1B3754940B1FEBD9DAD704E70" ma:contentTypeVersion="19" ma:contentTypeDescription="Create a new document." ma:contentTypeScope="" ma:versionID="d73396ae628d2a54d276030e6c132b85">
  <xsd:schema xmlns:xsd="http://www.w3.org/2001/XMLSchema" xmlns:xs="http://www.w3.org/2001/XMLSchema" xmlns:p="http://schemas.microsoft.com/office/2006/metadata/properties" xmlns:ns2="4d91bdeb-a416-4b82-ab06-40437eb99fdd" xmlns:ns3="cb251c4c-e1ef-420b-acf0-312af7ad5f89" targetNamespace="http://schemas.microsoft.com/office/2006/metadata/properties" ma:root="true" ma:fieldsID="acd69228363106027b2a1b369e24d748" ns2:_="" ns3:_="">
    <xsd:import namespace="4d91bdeb-a416-4b82-ab06-40437eb99fdd"/>
    <xsd:import namespace="cb251c4c-e1ef-420b-acf0-312af7ad5f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Location" minOccurs="0"/>
                <xsd:element ref="ns3:_Flow_SignoffStatu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91bdeb-a416-4b82-ab06-40437eb99f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a7bdf73-0f64-4c99-acc3-01613e0e34a1}" ma:internalName="TaxCatchAll" ma:showField="CatchAllData" ma:web="4d91bdeb-a416-4b82-ab06-40437eb99f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251c4c-e1ef-420b-acf0-312af7ad5f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f73da6-6443-444a-8862-f7aeaea5d9d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11.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2.xml>��< ? x m l   v e r s i o n = " 1 . 0 "   e n c o d i n g = " u t f - 1 6 " ? > < M M C O A _ O b j e c t T a g s   x m l n s : x s i = " h t t p : / / w w w . w 3 . o r g / 2 0 0 1 / X M L S c h e m a - i n s t a n c e "   x m l n s : x s d = " h t t p : / / w w w . w 3 . o r g / 2 0 0 1 / X M L S c h e m a " >  
     < P r e s e n t a t i o n O b j e c t T a g   T a g N a m e = " M M C 0 9 _ B R A N D F O N T S T Y L E " > C o v e r T e x t < / P r e s e n t a t i o n O b j e c t T a g >  
 < / M M C O A _ O b j e c t T a g s > 
</file>

<file path=customXml/item13.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14.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5.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6.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 g r a d ; s i m p l e - d a r k - t u r q u o i s e < / P r e s e n t a t i o n O b j e c t T a g >  
     < P r e s e n t a t i o n O b j e c t T a g   T a g N a m e = " M M C O A _ F U L L I M A G E _ I D " / >  
     < P r e s e n t a t i o n O b j e c t T a g   T a g N a m e = " M M C O A _ S I L H O U E T T E _ I D " / >  
 < / M M C O A _ O b j e c t T a g s > 
</file>

<file path=customXml/item17.xml>��< ? x m l   v e r s i o n = " 1 . 0 "   e n c o d i n g = " u t f - 1 6 " ? > < M M C O A _ O b j e c t T a g s   x m l n s : x s i = " h t t p : / / w w w . w 3 . o r g / 2 0 0 1 / X M L S c h e m a - i n s t a n c e "   x m l n s : x s d = " h t t p : / / w w w . w 3 . o r g / 2 0 0 1 / X M L S c h e m a " >  
     < P r e s e n t a t i o n O b j e c t T a g   T a g N a m e = " M M C 0 9 _ P O P U L A T E T E X T " > { T i t l e } < / P r e s e n t a t i o n O b j e c t T a g >  
 < / M M C O A _ O b j e c t T a g s > 
</file>

<file path=customXml/item18.xml>��< ? x m l   v e r s i o n = " 1 . 0 "   e n c o d i n g = " u t f - 1 6 " ? > < M M C O A _ O b j e c t T a g s   x m l n s : x s i = " h t t p : / / w w w . w 3 . o r g / 2 0 0 1 / X M L S c h e m a - i n s t a n c e "   x m l n s : x s d = " h t t p : / / w w w . w 3 . o r g / 2 0 0 1 / X M L S c h e m a " >  
     < P r e s e n t a t i o n O b j e c t T a g   T a g N a m e = " M M C 0 9 _ P O P U L A T E T E X T " > { S u b T i t l e } < / P r e s e n t a t i o n O b j e c t T a g >  
 < / M M C O A _ O b j e c t T a g s > 
</file>

<file path=customXml/item19.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2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4.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7.xml>��< ? x m l   v e r s i o n = " 1 . 0 "   e n c o d i n g = " u t f - 1 6 " ? > < M M C O A _ O b j e c t T a g s   x m l n s : x s d = " h t t p : / / w w w . w 3 . o r g / 2 0 0 1 / X M L S c h e m a "   x m l n s : x s i = " h t t p : / / w w w . w 3 . o r g / 2 0 0 1 / X M L S c h e m a - i n s t a n c e " >  
     < P r e s e n t a t i o n O b j e c t T a g   T a g N a m e = " M M C O A _ S A M P L E S L I D E _ I D " > 9 3 f 8 d f b 2 - f 9 f 8 - 4 d d 4 - 8 0 e 3 - 9 e e a 3 3 2 1 a b 9 b < / P r e s e n t a t i o n O b j e c t T a g >  
     < P r e s e n t a t i o n O b j e c t T a g   T a g N a m e = " M M C 0 9 6 _ S K I P V A L I D A T I O N S " > P O S _ M O V E D < / P r e s e n t a t i o n O b j e c t T a g >  
     < P r e s e n t a t i o n O b j e c t T a g   T a g N a m e = " M M C S S _ T I T L E " / >  
     < P r e s e n t a t i o n O b j e c t T a g   T a g N a m e = " M M C S S _ D E S C R I P T I O N " / >  
     < P r e s e n t a t i o n O b j e c t T a g   T a g N a m e = " M M C S S _ K E Y W O R D S " / >  
 < / M M C O A _ O b j e c t T a g s > 
</file>

<file path=customXml/item2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8"?>
<p:properties xmlns:p="http://schemas.microsoft.com/office/2006/metadata/properties" xmlns:xsi="http://www.w3.org/2001/XMLSchema-instance" xmlns:pc="http://schemas.microsoft.com/office/infopath/2007/PartnerControls">
  <documentManagement>
    <TaxCatchAll xmlns="4d91bdeb-a416-4b82-ab06-40437eb99fdd" xsi:nil="true"/>
    <lcf76f155ced4ddcb4097134ff3c332f xmlns="cb251c4c-e1ef-420b-acf0-312af7ad5f89">
      <Terms xmlns="http://schemas.microsoft.com/office/infopath/2007/PartnerControls"/>
    </lcf76f155ced4ddcb4097134ff3c332f>
    <_Flow_SignoffStatus xmlns="cb251c4c-e1ef-420b-acf0-312af7ad5f89" xsi:nil="true"/>
    <SharedWithUsers xmlns="4d91bdeb-a416-4b82-ab06-40437eb99fdd">
      <UserInfo>
        <DisplayName>Julian Hetherington</DisplayName>
        <AccountId>340</AccountId>
        <AccountType/>
      </UserInfo>
      <UserInfo>
        <DisplayName>Philippa Oldham</DisplayName>
        <AccountId>318</AccountId>
        <AccountType/>
      </UserInfo>
      <UserInfo>
        <DisplayName>Rik Adams</DisplayName>
        <AccountId>1300</AccountId>
        <AccountType/>
      </UserInfo>
      <UserInfo>
        <DisplayName>Ian Constance</DisplayName>
        <AccountId>325</AccountId>
        <AccountType/>
      </UserInfo>
      <UserInfo>
        <DisplayName>Caroline McMillan-Browse</DisplayName>
        <AccountId>65</AccountId>
        <AccountType/>
      </UserInfo>
      <UserInfo>
        <DisplayName>Ben Butlin</DisplayName>
        <AccountId>66</AccountId>
        <AccountType/>
      </UserInfo>
      <UserInfo>
        <DisplayName>Francis McKinney</DisplayName>
        <AccountId>553</AccountId>
        <AccountType/>
      </UserInfo>
      <UserInfo>
        <DisplayName>Bhavin Makwana</DisplayName>
        <AccountId>25</AccountId>
        <AccountType/>
      </UserInfo>
    </SharedWithUsers>
  </documentManagement>
</p:properties>
</file>

<file path=customXml/item3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4.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35.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38.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9.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L O G O _ O P T I O N " > W H I T E < / P r e s e n t a t i o n O b j e c t T a g >  
     < P r e s e n t a t i o n O b j e c t T a g   T a g N a m e = " M M C O A _ B A C K G R O U N D _ D I G E S T " > s o l i d ; B l u e < / P r e s e n t a t i o n O b j e c t T a g >  
 < / M M C O A _ O b j e c t T a g s > 
</file>

<file path=customXml/item4.xml><?xml version="1.0" encoding="utf-8"?>
<TemplafySlideTemplateConfiguration><![CDATA[{"slideVersion":2,"isValidatorEnabled":false,"isLocked":false,"elementsMetadata":[],"slideId":"638022066618655496","enableDocumentContentUpdater":false,"version":"2.0"}]]></TemplafySlideTemplateConfiguration>
</file>

<file path=customXml/item40.xml>��< ? x m l   v e r s i o n = " 1 . 0 "   e n c o d i n g = " u t f - 1 6 " ? > < M M C O A _ O b j e c t T a g s   x m l n s : x s i = " h t t p : / / w w w . w 3 . o r g / 2 0 0 1 / X M L S c h e m a - i n s t a n c e "   x m l n s : x s d = " h t t p : / / w w w . w 3 . o r g / 2 0 0 1 / X M L S c h e m a " >  
     < P r e s e n t a t i o n O b j e c t T a g   T a g N a m e = " M M C 0 9 _ P O P U L A T E T E X T " > { L e g a l B a c k } < / P r e s e n t a t i o n O b j e c t T a g >  
 < / M M C O A _ O b j e c t T a g s > 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TemplateConfiguration><![CDATA[{"slideVersion":2,"isValidatorEnabled":false,"isLocked":false,"elementsMetadata":[],"slideId":"638022066618717337","enableDocumentContentUpdater":false,"version":"2.0"}]]></TemplafySlideTemplateConfiguration>
</file>

<file path=customXml/item8.xml><?xml version="1.0" encoding="utf-8"?>
<TemplafySlideFormConfiguration><![CDATA[{"formFields":[{"distinct":false,"hideIfNoUserInteractionRequired":false,"required":true,"defaultValue":"Corporate HQ - 10 Bressenden","autoSelectFirstOption":false,"shareValue":true,"type":"dropDown","dataSourceName":"PA_Offices","dataSourceFieldName":"Name","name":"Office","label":"Office"},{"required":false,"placeholder":"","lines":2,"defaultValue":"Only add if Office is 'Custom'","shareValue":true,"type":"textBox","name":"CustomOffice","label":"Custom Office"},{"distinct":false,"hideIfNoUserInteractionRequired":false,"required":true,"defaultValue":"Statements for internal documents","autoSelectFirstOption":false,"shareValue":true,"type":"dropDown","dataSourceName":"PA_Disclaimers","dataSourceFieldName":"FormName","name":"Disclaimer","label":"Disclaimer"},{"defaultValue":{"fixedValue":true},"shareValue":true,"type":"checkBox","name":"BrandText","label":"Back Page: Show brand text"}],"formDataEntries":[]}]]></TemplafySlideFormConfiguration>
</file>

<file path=customXml/item9.xml><?xml version="1.0" encoding="utf-8"?>
<TemplafySlideTemplateConfiguration><![CDATA[{"slideVersion":2,"isValidatorEnabled":false,"isLocked":false,"elementsMetadata":[{"type":"shape","elementConfiguration":{"binding":"{{Form.Office.OfficeName}}","visibility":"{{IfElse(Equals(Form.Office.OfficeName, \"Custom\"), VisibilityType.Hidden, VisibilityType.Visible)}}","type":"text","disableUpdates":false}},{"type":"shape","elementConfiguration":{"binding":"{{Form.Disclaimer.Disclaimer1}}","type":"text","disableUpdates":false}},{"type":"shape","elementConfiguration":{"binding":"{{IfElse(Equals(Form.Disclaimer.Disclaimer2b, \"\"), Form.Disclaimer.Disclaimer2a, StringJoin(\"\", Form.Disclaimer.Disclaimer2a , IfElse(Equals(Form.Office.OfficeName, \"Custom\"), Form.CustomOffice, Form.Office.Address_Line), Form.Disclaimer.Disclaimer2b))}}","type":"text","disableUpdates":false}},{"type":"shape","elementConfiguration":{"visibility":"{{IfElse(Form.BrandText, VisibilityType.Visible, VisibilityType.Hidden)}}","type":"text","disableUpdates":false}},{"type":"shape","elementConfiguration":{"binding":"{{IfElse(Equals(Form.Office.OfficeName, \"Custom\"), Form.CustomOffice, Form.Office.Address)}}","type":"text","disableUpdates":false}}],"slideId":"638022066618723635","enableDocumentContentUpdater":false,"version":"2.0"}]]></TemplafySlideTemplateConfiguration>
</file>

<file path=customXml/itemProps1.xml><?xml version="1.0" encoding="utf-8"?>
<ds:datastoreItem xmlns:ds="http://schemas.openxmlformats.org/officeDocument/2006/customXml" ds:itemID="{0AEA3489-9CD8-4A4C-950D-66EDA295E346}">
  <ds:schemaRefs>
    <ds:schemaRef ds:uri="4d91bdeb-a416-4b82-ab06-40437eb99fdd"/>
    <ds:schemaRef ds:uri="cb251c4c-e1ef-420b-acf0-312af7ad5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10.xml><?xml version="1.0" encoding="utf-8"?>
<ds:datastoreItem xmlns:ds="http://schemas.openxmlformats.org/officeDocument/2006/customXml" ds:itemID="{535DD0E2-5F87-46D2-ADCB-BF3B14328B93}">
  <ds:schemaRefs>
    <ds:schemaRef ds:uri="http://www.w3.org/2001/XMLSchema"/>
  </ds:schemaRefs>
</ds:datastoreItem>
</file>

<file path=customXml/itemProps11.xml><?xml version="1.0" encoding="utf-8"?>
<ds:datastoreItem xmlns:ds="http://schemas.openxmlformats.org/officeDocument/2006/customXml" ds:itemID="{E4CF58FF-8B25-476F-8B2F-439CAFE774DB}">
  <ds:schemaRefs>
    <ds:schemaRef ds:uri="http://www.w3.org/2001/XMLSchema"/>
  </ds:schemaRefs>
</ds:datastoreItem>
</file>

<file path=customXml/itemProps12.xml><?xml version="1.0" encoding="utf-8"?>
<ds:datastoreItem xmlns:ds="http://schemas.openxmlformats.org/officeDocument/2006/customXml" ds:itemID="{F59C340D-4F57-43A3-B5CD-4712B5DB8E9D}">
  <ds:schemaRefs>
    <ds:schemaRef ds:uri="http://www.w3.org/2001/XMLSchema"/>
  </ds:schemaRefs>
</ds:datastoreItem>
</file>

<file path=customXml/itemProps13.xml><?xml version="1.0" encoding="utf-8"?>
<ds:datastoreItem xmlns:ds="http://schemas.openxmlformats.org/officeDocument/2006/customXml" ds:itemID="{FFCFF866-B782-462C-B23B-92E4218871E8}">
  <ds:schemaRefs>
    <ds:schemaRef ds:uri="http://www.w3.org/2001/XMLSchema"/>
  </ds:schemaRefs>
</ds:datastoreItem>
</file>

<file path=customXml/itemProps14.xml><?xml version="1.0" encoding="utf-8"?>
<ds:datastoreItem xmlns:ds="http://schemas.openxmlformats.org/officeDocument/2006/customXml" ds:itemID="{C41181A3-BF44-4324-AECB-875CE9EE15F3}">
  <ds:schemaRefs>
    <ds:schemaRef ds:uri="http://www.w3.org/2001/XMLSchema"/>
  </ds:schemaRefs>
</ds:datastoreItem>
</file>

<file path=customXml/itemProps15.xml><?xml version="1.0" encoding="utf-8"?>
<ds:datastoreItem xmlns:ds="http://schemas.openxmlformats.org/officeDocument/2006/customXml" ds:itemID="{4E18DFB7-AF42-4887-A653-6AE4E129405F}">
  <ds:schemaRefs>
    <ds:schemaRef ds:uri="http://www.w3.org/2001/XMLSchema"/>
  </ds:schemaRefs>
</ds:datastoreItem>
</file>

<file path=customXml/itemProps16.xml><?xml version="1.0" encoding="utf-8"?>
<ds:datastoreItem xmlns:ds="http://schemas.openxmlformats.org/officeDocument/2006/customXml" ds:itemID="{B208C886-C29E-40B6-A975-22FD6235E7A2}">
  <ds:schemaRefs>
    <ds:schemaRef ds:uri="http://www.w3.org/2001/XMLSchema"/>
  </ds:schemaRefs>
</ds:datastoreItem>
</file>

<file path=customXml/itemProps17.xml><?xml version="1.0" encoding="utf-8"?>
<ds:datastoreItem xmlns:ds="http://schemas.openxmlformats.org/officeDocument/2006/customXml" ds:itemID="{D14872BF-36DF-44ED-AFBA-A9DEF6435A9D}">
  <ds:schemaRefs>
    <ds:schemaRef ds:uri="http://www.w3.org/2001/XMLSchema"/>
  </ds:schemaRefs>
</ds:datastoreItem>
</file>

<file path=customXml/itemProps18.xml><?xml version="1.0" encoding="utf-8"?>
<ds:datastoreItem xmlns:ds="http://schemas.openxmlformats.org/officeDocument/2006/customXml" ds:itemID="{B3B12E2A-4CEF-41D4-B44A-015C2695F51B}">
  <ds:schemaRefs>
    <ds:schemaRef ds:uri="http://www.w3.org/2001/XMLSchema"/>
  </ds:schemaRefs>
</ds:datastoreItem>
</file>

<file path=customXml/itemProps19.xml><?xml version="1.0" encoding="utf-8"?>
<ds:datastoreItem xmlns:ds="http://schemas.openxmlformats.org/officeDocument/2006/customXml" ds:itemID="{0D39DF63-D74D-4908-8C6C-545FE16F3FC8}">
  <ds:schemaRefs>
    <ds:schemaRef ds:uri="http://www.w3.org/2001/XMLSchema"/>
  </ds:schemaRefs>
</ds:datastoreItem>
</file>

<file path=customXml/itemProps2.xml><?xml version="1.0" encoding="utf-8"?>
<ds:datastoreItem xmlns:ds="http://schemas.openxmlformats.org/officeDocument/2006/customXml" ds:itemID="{5148C569-057D-457C-904D-071DCF8FFAB9}">
  <ds:schemaRefs>
    <ds:schemaRef ds:uri="http://schemas.microsoft.com/sharepoint/v3/contenttype/forms"/>
  </ds:schemaRefs>
</ds:datastoreItem>
</file>

<file path=customXml/itemProps20.xml><?xml version="1.0" encoding="utf-8"?>
<ds:datastoreItem xmlns:ds="http://schemas.openxmlformats.org/officeDocument/2006/customXml" ds:itemID="{7514C59C-37A2-4548-8176-DEE012C681C8}">
  <ds:schemaRefs>
    <ds:schemaRef ds:uri="http://www.w3.org/2001/XMLSchema"/>
  </ds:schemaRefs>
</ds:datastoreItem>
</file>

<file path=customXml/itemProps21.xml><?xml version="1.0" encoding="utf-8"?>
<ds:datastoreItem xmlns:ds="http://schemas.openxmlformats.org/officeDocument/2006/customXml" ds:itemID="{D9348C07-1E6B-4014-98CC-8BB85256C2E9}">
  <ds:schemaRefs>
    <ds:schemaRef ds:uri="http://www.w3.org/2001/XMLSchema"/>
  </ds:schemaRefs>
</ds:datastoreItem>
</file>

<file path=customXml/itemProps22.xml><?xml version="1.0" encoding="utf-8"?>
<ds:datastoreItem xmlns:ds="http://schemas.openxmlformats.org/officeDocument/2006/customXml" ds:itemID="{15E14063-6D15-404C-AFB6-43ADF0C0DD41}">
  <ds:schemaRefs>
    <ds:schemaRef ds:uri="http://www.w3.org/2001/XMLSchema"/>
  </ds:schemaRefs>
</ds:datastoreItem>
</file>

<file path=customXml/itemProps23.xml><?xml version="1.0" encoding="utf-8"?>
<ds:datastoreItem xmlns:ds="http://schemas.openxmlformats.org/officeDocument/2006/customXml" ds:itemID="{268400DD-65DB-470B-A06A-A85C4BBFF02F}">
  <ds:schemaRefs>
    <ds:schemaRef ds:uri="http://www.w3.org/2001/XMLSchema"/>
  </ds:schemaRefs>
</ds:datastoreItem>
</file>

<file path=customXml/itemProps24.xml><?xml version="1.0" encoding="utf-8"?>
<ds:datastoreItem xmlns:ds="http://schemas.openxmlformats.org/officeDocument/2006/customXml" ds:itemID="{ED523F4A-B420-4D70-9F22-BDF04BF1EA5D}">
  <ds:schemaRefs>
    <ds:schemaRef ds:uri="http://www.w3.org/2001/XMLSchema"/>
  </ds:schemaRefs>
</ds:datastoreItem>
</file>

<file path=customXml/itemProps25.xml><?xml version="1.0" encoding="utf-8"?>
<ds:datastoreItem xmlns:ds="http://schemas.openxmlformats.org/officeDocument/2006/customXml" ds:itemID="{13B217FA-05C4-41B9-92E0-D9EE591FD7AE}">
  <ds:schemaRefs>
    <ds:schemaRef ds:uri="http://www.w3.org/2001/XMLSchema"/>
  </ds:schemaRefs>
</ds:datastoreItem>
</file>

<file path=customXml/itemProps26.xml><?xml version="1.0" encoding="utf-8"?>
<ds:datastoreItem xmlns:ds="http://schemas.openxmlformats.org/officeDocument/2006/customXml" ds:itemID="{54ADCC9B-7069-410C-AD3A-5522AB7775F6}">
  <ds:schemaRefs>
    <ds:schemaRef ds:uri="http://www.w3.org/2001/XMLSchema"/>
  </ds:schemaRefs>
</ds:datastoreItem>
</file>

<file path=customXml/itemProps27.xml><?xml version="1.0" encoding="utf-8"?>
<ds:datastoreItem xmlns:ds="http://schemas.openxmlformats.org/officeDocument/2006/customXml" ds:itemID="{F9446913-8343-4A5A-950D-EAEF00B0DCF0}">
  <ds:schemaRefs>
    <ds:schemaRef ds:uri="http://www.w3.org/2001/XMLSchema"/>
  </ds:schemaRefs>
</ds:datastoreItem>
</file>

<file path=customXml/itemProps28.xml><?xml version="1.0" encoding="utf-8"?>
<ds:datastoreItem xmlns:ds="http://schemas.openxmlformats.org/officeDocument/2006/customXml" ds:itemID="{C6D3B2D7-A58A-45F8-AABB-DB6A236CF69A}">
  <ds:schemaRefs>
    <ds:schemaRef ds:uri="http://www.w3.org/2001/XMLSchema"/>
  </ds:schemaRefs>
</ds:datastoreItem>
</file>

<file path=customXml/itemProps29.xml><?xml version="1.0" encoding="utf-8"?>
<ds:datastoreItem xmlns:ds="http://schemas.openxmlformats.org/officeDocument/2006/customXml" ds:itemID="{F3EA0383-ED7D-47D8-AA61-B7E58D507E30}">
  <ds:schemaRefs>
    <ds:schemaRef ds:uri="http://www.w3.org/2001/XMLSchema"/>
  </ds:schemaRefs>
</ds:datastoreItem>
</file>

<file path=customXml/itemProps3.xml><?xml version="1.0" encoding="utf-8"?>
<ds:datastoreItem xmlns:ds="http://schemas.openxmlformats.org/officeDocument/2006/customXml" ds:itemID="{645F542A-B96F-41D0-89D3-25B244194AEB}">
  <ds:schemaRefs>
    <ds:schemaRef ds:uri="http://schemas.microsoft.com/office/2006/documentManagement/types"/>
    <ds:schemaRef ds:uri="http://purl.org/dc/elements/1.1/"/>
    <ds:schemaRef ds:uri="http://schemas.microsoft.com/office/2006/metadata/properties"/>
    <ds:schemaRef ds:uri="4d91bdeb-a416-4b82-ab06-40437eb99fdd"/>
    <ds:schemaRef ds:uri="http://purl.org/dc/terms/"/>
    <ds:schemaRef ds:uri="http://www.w3.org/XML/1998/namespace"/>
    <ds:schemaRef ds:uri="http://schemas.openxmlformats.org/package/2006/metadata/core-properties"/>
    <ds:schemaRef ds:uri="http://schemas.microsoft.com/office/infopath/2007/PartnerControls"/>
    <ds:schemaRef ds:uri="cb251c4c-e1ef-420b-acf0-312af7ad5f89"/>
    <ds:schemaRef ds:uri="http://purl.org/dc/dcmitype/"/>
  </ds:schemaRefs>
</ds:datastoreItem>
</file>

<file path=customXml/itemProps30.xml><?xml version="1.0" encoding="utf-8"?>
<ds:datastoreItem xmlns:ds="http://schemas.openxmlformats.org/officeDocument/2006/customXml" ds:itemID="{02A878AD-2228-4340-95E9-7B24893A8F60}">
  <ds:schemaRefs>
    <ds:schemaRef ds:uri="http://www.w3.org/2001/XMLSchema"/>
  </ds:schemaRefs>
</ds:datastoreItem>
</file>

<file path=customXml/itemProps31.xml><?xml version="1.0" encoding="utf-8"?>
<ds:datastoreItem xmlns:ds="http://schemas.openxmlformats.org/officeDocument/2006/customXml" ds:itemID="{C228B824-ABFD-483D-94C5-E536AF8A62BE}">
  <ds:schemaRefs>
    <ds:schemaRef ds:uri="http://www.w3.org/2001/XMLSchema"/>
  </ds:schemaRefs>
</ds:datastoreItem>
</file>

<file path=customXml/itemProps32.xml><?xml version="1.0" encoding="utf-8"?>
<ds:datastoreItem xmlns:ds="http://schemas.openxmlformats.org/officeDocument/2006/customXml" ds:itemID="{1CB7BBB7-BD91-41F3-98A6-7731790488FA}">
  <ds:schemaRefs>
    <ds:schemaRef ds:uri="http://www.w3.org/2001/XMLSchema"/>
  </ds:schemaRefs>
</ds:datastoreItem>
</file>

<file path=customXml/itemProps33.xml><?xml version="1.0" encoding="utf-8"?>
<ds:datastoreItem xmlns:ds="http://schemas.openxmlformats.org/officeDocument/2006/customXml" ds:itemID="{CDA9133C-7309-47B1-948F-0F3756F83305}">
  <ds:schemaRefs>
    <ds:schemaRef ds:uri="http://www.w3.org/2001/XMLSchema"/>
  </ds:schemaRefs>
</ds:datastoreItem>
</file>

<file path=customXml/itemProps34.xml><?xml version="1.0" encoding="utf-8"?>
<ds:datastoreItem xmlns:ds="http://schemas.openxmlformats.org/officeDocument/2006/customXml" ds:itemID="{F4497770-156D-4938-BA98-5B2E06CE31CC}">
  <ds:schemaRefs>
    <ds:schemaRef ds:uri="http://www.w3.org/2001/XMLSchema"/>
  </ds:schemaRefs>
</ds:datastoreItem>
</file>

<file path=customXml/itemProps35.xml><?xml version="1.0" encoding="utf-8"?>
<ds:datastoreItem xmlns:ds="http://schemas.openxmlformats.org/officeDocument/2006/customXml" ds:itemID="{5071CEB3-5C80-4DBF-AE51-491CFD3DFA23}">
  <ds:schemaRefs>
    <ds:schemaRef ds:uri="http://www.w3.org/2001/XMLSchema"/>
  </ds:schemaRefs>
</ds:datastoreItem>
</file>

<file path=customXml/itemProps36.xml><?xml version="1.0" encoding="utf-8"?>
<ds:datastoreItem xmlns:ds="http://schemas.openxmlformats.org/officeDocument/2006/customXml" ds:itemID="{68704D0C-8AB9-42AB-B004-03E61D2FC4A7}">
  <ds:schemaRefs>
    <ds:schemaRef ds:uri="http://www.w3.org/2001/XMLSchema"/>
  </ds:schemaRefs>
</ds:datastoreItem>
</file>

<file path=customXml/itemProps37.xml><?xml version="1.0" encoding="utf-8"?>
<ds:datastoreItem xmlns:ds="http://schemas.openxmlformats.org/officeDocument/2006/customXml" ds:itemID="{4A8EF070-B7A1-4D20-AA54-61F173CA2706}">
  <ds:schemaRefs>
    <ds:schemaRef ds:uri="http://www.w3.org/2001/XMLSchema"/>
  </ds:schemaRefs>
</ds:datastoreItem>
</file>

<file path=customXml/itemProps38.xml><?xml version="1.0" encoding="utf-8"?>
<ds:datastoreItem xmlns:ds="http://schemas.openxmlformats.org/officeDocument/2006/customXml" ds:itemID="{43FD868C-286B-42F8-9784-A8204B274F36}">
  <ds:schemaRefs>
    <ds:schemaRef ds:uri="http://www.w3.org/2001/XMLSchema"/>
  </ds:schemaRefs>
</ds:datastoreItem>
</file>

<file path=customXml/itemProps39.xml><?xml version="1.0" encoding="utf-8"?>
<ds:datastoreItem xmlns:ds="http://schemas.openxmlformats.org/officeDocument/2006/customXml" ds:itemID="{3BE934FD-FFB9-4256-9611-924C18F0442D}">
  <ds:schemaRefs>
    <ds:schemaRef ds:uri="http://www.w3.org/2001/XMLSchema"/>
  </ds:schemaRefs>
</ds:datastoreItem>
</file>

<file path=customXml/itemProps4.xml><?xml version="1.0" encoding="utf-8"?>
<ds:datastoreItem xmlns:ds="http://schemas.openxmlformats.org/officeDocument/2006/customXml" ds:itemID="{9DD59817-290E-4866-8709-1D76E5E1A1F1}">
  <ds:schemaRefs/>
</ds:datastoreItem>
</file>

<file path=customXml/itemProps40.xml><?xml version="1.0" encoding="utf-8"?>
<ds:datastoreItem xmlns:ds="http://schemas.openxmlformats.org/officeDocument/2006/customXml" ds:itemID="{6E08A1E3-253A-4517-97D3-0BD56DB45B37}">
  <ds:schemaRefs>
    <ds:schemaRef ds:uri="http://www.w3.org/2001/XMLSchema"/>
  </ds:schemaRefs>
</ds:datastoreItem>
</file>

<file path=customXml/itemProps5.xml><?xml version="1.0" encoding="utf-8"?>
<ds:datastoreItem xmlns:ds="http://schemas.openxmlformats.org/officeDocument/2006/customXml" ds:itemID="{37D7895D-E944-4A4D-99A2-75AEEC606DA4}">
  <ds:schemaRefs/>
</ds:datastoreItem>
</file>

<file path=customXml/itemProps6.xml><?xml version="1.0" encoding="utf-8"?>
<ds:datastoreItem xmlns:ds="http://schemas.openxmlformats.org/officeDocument/2006/customXml" ds:itemID="{85F5BAC1-AA05-44CC-B472-391F2D1751DF}">
  <ds:schemaRefs/>
</ds:datastoreItem>
</file>

<file path=customXml/itemProps7.xml><?xml version="1.0" encoding="utf-8"?>
<ds:datastoreItem xmlns:ds="http://schemas.openxmlformats.org/officeDocument/2006/customXml" ds:itemID="{0B1D1A9C-A74C-49B8-8E3F-C1D166D8D577}">
  <ds:schemaRefs/>
</ds:datastoreItem>
</file>

<file path=customXml/itemProps8.xml><?xml version="1.0" encoding="utf-8"?>
<ds:datastoreItem xmlns:ds="http://schemas.openxmlformats.org/officeDocument/2006/customXml" ds:itemID="{84546890-9812-456A-A9E1-21D1D9688DB5}">
  <ds:schemaRefs/>
</ds:datastoreItem>
</file>

<file path=customXml/itemProps9.xml><?xml version="1.0" encoding="utf-8"?>
<ds:datastoreItem xmlns:ds="http://schemas.openxmlformats.org/officeDocument/2006/customXml" ds:itemID="{4CF26980-99CC-46FF-895F-8197102C9C03}">
  <ds:schemaRefs/>
</ds:datastoreItem>
</file>

<file path=docProps/app.xml><?xml version="1.0" encoding="utf-8"?>
<Properties xmlns="http://schemas.openxmlformats.org/officeDocument/2006/extended-properties" xmlns:vt="http://schemas.openxmlformats.org/officeDocument/2006/docPropsVTypes">
  <Template/>
  <TotalTime>0</TotalTime>
  <Words>1782</Words>
  <Application>Microsoft Office PowerPoint</Application>
  <PresentationFormat>Custom</PresentationFormat>
  <Paragraphs>202</Paragraphs>
  <Slides>21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Arial</vt:lpstr>
      <vt:lpstr>Arial Black</vt:lpstr>
      <vt:lpstr>Arial MT</vt:lpstr>
      <vt:lpstr>Calibri</vt:lpstr>
      <vt:lpstr>Cambria</vt:lpstr>
      <vt:lpstr>Lucida Sans Unicode</vt:lpstr>
      <vt:lpstr>MarkPro</vt:lpstr>
      <vt:lpstr>Symbol</vt:lpstr>
      <vt:lpstr>Verdana</vt:lpstr>
      <vt:lpstr>Verdana Pro</vt:lpstr>
      <vt:lpstr>Wingdings</vt:lpstr>
      <vt:lpstr>Office Theme</vt:lpstr>
      <vt:lpstr>Scaling up by 2035: Opportunities for the UK CAM sector</vt:lpstr>
      <vt:lpstr>PowerPoint Presentation</vt:lpstr>
      <vt:lpstr>PowerPoint Presentation</vt:lpstr>
      <vt:lpstr>PowerPoint Presentation</vt:lpstr>
      <vt:lpstr> / Recommendations</vt:lpstr>
      <vt:lpstr>PowerPoint Presentation</vt:lpstr>
      <vt:lpstr>PowerPoint Presentation</vt:lpstr>
      <vt:lpstr>PowerPoint Presentation</vt:lpstr>
      <vt:lpstr>What does this mean in practice</vt:lpstr>
      <vt:lpstr>Deciding where to focus</vt:lpstr>
      <vt:lpstr>Identifying your customers</vt:lpstr>
      <vt:lpstr>Building your business case around your customer value proposition</vt:lpstr>
      <vt:lpstr>Building a business case to scale effectively</vt:lpstr>
      <vt:lpstr>PowerPoint Presentation</vt:lpstr>
      <vt:lpstr>PowerPoint Presentation</vt:lpstr>
      <vt:lpstr>Autonomous Vehicles</vt:lpstr>
      <vt:lpstr>Opening remarks</vt:lpstr>
      <vt:lpstr>Insurance considerations to support CAM</vt:lpstr>
      <vt:lpstr>UK AV Bill</vt:lpstr>
      <vt:lpstr>Evolving insurance and risk landscape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by 2035: Opportunities for the UK CAM sector</dc:title>
  <dc:creator>Tim Pockney</dc:creator>
  <cp:lastModifiedBy>Tim Pockney</cp:lastModifiedBy>
  <cp:revision>4</cp:revision>
  <dcterms:created xsi:type="dcterms:W3CDTF">2024-06-03T12:39:08Z</dcterms:created>
  <dcterms:modified xsi:type="dcterms:W3CDTF">2024-07-12T13:25:16Z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2024-05-17T00:00:00Z</vt:filetime>
  </property>
  <property fmtid="{D5CDD505-2E9C-101B-9397-08002B2CF9AE}" pid="3" name="Creator">
    <vt:lpwstr>Adobe InDesign 18.2 (Macintosh)</vt:lpwstr>
  </property>
  <property fmtid="{D5CDD505-2E9C-101B-9397-08002B2CF9AE}" pid="4" name="LastSaved">
    <vt:filetime>2024-06-03T00:00:00Z</vt:filetime>
  </property>
  <property fmtid="{D5CDD505-2E9C-101B-9397-08002B2CF9AE}" pid="5" name="Producer">
    <vt:lpwstr>Adobe PDF Library 17.0</vt:lpwstr>
  </property>
  <property fmtid="{D5CDD505-2E9C-101B-9397-08002B2CF9AE}" pid="6" name="ContentTypeId">
    <vt:lpwstr>0x01010030DF86E1B3754940B1FEBD9DAD704E70</vt:lpwstr>
  </property>
  <property fmtid="{D5CDD505-2E9C-101B-9397-08002B2CF9AE}" pid="7" name="MediaServiceImageTags">
    <vt:lpwstr/>
  </property>
</Properties>
</file>